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436" r:id="rId2"/>
    <p:sldId id="452" r:id="rId3"/>
    <p:sldId id="492" r:id="rId4"/>
    <p:sldId id="453" r:id="rId5"/>
    <p:sldId id="484" r:id="rId6"/>
    <p:sldId id="503" r:id="rId7"/>
    <p:sldId id="476" r:id="rId8"/>
    <p:sldId id="475" r:id="rId9"/>
    <p:sldId id="466" r:id="rId10"/>
    <p:sldId id="463" r:id="rId11"/>
    <p:sldId id="462" r:id="rId12"/>
    <p:sldId id="485" r:id="rId13"/>
    <p:sldId id="495" r:id="rId14"/>
    <p:sldId id="496" r:id="rId15"/>
    <p:sldId id="497" r:id="rId16"/>
    <p:sldId id="454" r:id="rId17"/>
    <p:sldId id="479" r:id="rId18"/>
    <p:sldId id="480" r:id="rId19"/>
    <p:sldId id="481" r:id="rId20"/>
    <p:sldId id="482" r:id="rId21"/>
    <p:sldId id="483" r:id="rId22"/>
    <p:sldId id="493" r:id="rId23"/>
    <p:sldId id="494" r:id="rId24"/>
    <p:sldId id="508" r:id="rId25"/>
    <p:sldId id="504" r:id="rId26"/>
    <p:sldId id="506" r:id="rId27"/>
    <p:sldId id="505" r:id="rId28"/>
    <p:sldId id="507" r:id="rId29"/>
    <p:sldId id="498" r:id="rId30"/>
    <p:sldId id="473" r:id="rId31"/>
    <p:sldId id="490" r:id="rId32"/>
    <p:sldId id="491" r:id="rId33"/>
    <p:sldId id="465" r:id="rId34"/>
    <p:sldId id="458" r:id="rId35"/>
    <p:sldId id="467" r:id="rId36"/>
    <p:sldId id="501" r:id="rId37"/>
    <p:sldId id="464" r:id="rId38"/>
    <p:sldId id="469" r:id="rId39"/>
    <p:sldId id="478" r:id="rId40"/>
    <p:sldId id="468" r:id="rId41"/>
    <p:sldId id="455" r:id="rId42"/>
    <p:sldId id="502" r:id="rId43"/>
    <p:sldId id="457" r:id="rId44"/>
    <p:sldId id="471" r:id="rId45"/>
    <p:sldId id="488" r:id="rId46"/>
    <p:sldId id="489" r:id="rId47"/>
    <p:sldId id="470" r:id="rId48"/>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2222"/>
    <a:srgbClr val="6A110A"/>
    <a:srgbClr val="D6BFB4"/>
    <a:srgbClr val="EFDFDD"/>
    <a:srgbClr val="FFD13F"/>
    <a:srgbClr val="F8CB9E"/>
    <a:srgbClr val="F5B677"/>
    <a:srgbClr val="EF8419"/>
    <a:srgbClr val="FBE4CD"/>
    <a:srgbClr val="490C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94913" autoAdjust="0"/>
  </p:normalViewPr>
  <p:slideViewPr>
    <p:cSldViewPr>
      <p:cViewPr varScale="1">
        <p:scale>
          <a:sx n="95" d="100"/>
          <a:sy n="95" d="100"/>
        </p:scale>
        <p:origin x="7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ea typeface="新細明體" pitchFamily="18" charset="-120"/>
              </a:defRPr>
            </a:lvl1pPr>
          </a:lstStyle>
          <a:p>
            <a:pPr>
              <a:defRPr/>
            </a:pPr>
            <a:endParaRPr lang="en-US" altLang="zh-TW"/>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新細明體" pitchFamily="18" charset="-120"/>
              </a:defRPr>
            </a:lvl1pPr>
          </a:lstStyle>
          <a:p>
            <a:pPr>
              <a:defRPr/>
            </a:pPr>
            <a:endParaRPr lang="en-US" altLang="zh-TW"/>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a typeface="新細明體" pitchFamily="18" charset="-120"/>
              </a:defRPr>
            </a:lvl1pPr>
          </a:lstStyle>
          <a:p>
            <a:pPr>
              <a:defRPr/>
            </a:pPr>
            <a:endParaRPr lang="en-US" altLang="zh-TW"/>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新細明體" pitchFamily="18" charset="-120"/>
              </a:defRPr>
            </a:lvl1pPr>
          </a:lstStyle>
          <a:p>
            <a:pPr>
              <a:defRPr/>
            </a:pPr>
            <a:fld id="{7A9842BB-469D-41B1-97B0-0D185E20F841}" type="slidenum">
              <a:rPr lang="en-US" altLang="zh-TW"/>
              <a:pPr>
                <a:defRPr/>
              </a:pPr>
              <a:t>‹#›</a:t>
            </a:fld>
            <a:endParaRPr lang="en-US" altLang="zh-TW"/>
          </a:p>
        </p:txBody>
      </p:sp>
    </p:spTree>
    <p:extLst>
      <p:ext uri="{BB962C8B-B14F-4D97-AF65-F5344CB8AC3E}">
        <p14:creationId xmlns:p14="http://schemas.microsoft.com/office/powerpoint/2010/main" val="16056718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1</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10</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11</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12</a:t>
            </a:fld>
            <a:endParaRPr lang="en-US" altLang="zh-TW"/>
          </a:p>
        </p:txBody>
      </p:sp>
    </p:spTree>
    <p:extLst>
      <p:ext uri="{BB962C8B-B14F-4D97-AF65-F5344CB8AC3E}">
        <p14:creationId xmlns:p14="http://schemas.microsoft.com/office/powerpoint/2010/main" val="1128051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13</a:t>
            </a:fld>
            <a:endParaRPr lang="en-US" altLang="zh-TW"/>
          </a:p>
        </p:txBody>
      </p:sp>
    </p:spTree>
    <p:extLst>
      <p:ext uri="{BB962C8B-B14F-4D97-AF65-F5344CB8AC3E}">
        <p14:creationId xmlns:p14="http://schemas.microsoft.com/office/powerpoint/2010/main" val="4173923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14</a:t>
            </a:fld>
            <a:endParaRPr lang="en-US" altLang="zh-TW"/>
          </a:p>
        </p:txBody>
      </p:sp>
    </p:spTree>
    <p:extLst>
      <p:ext uri="{BB962C8B-B14F-4D97-AF65-F5344CB8AC3E}">
        <p14:creationId xmlns:p14="http://schemas.microsoft.com/office/powerpoint/2010/main" val="4173923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15</a:t>
            </a:fld>
            <a:endParaRPr lang="en-US" altLang="zh-TW"/>
          </a:p>
        </p:txBody>
      </p:sp>
    </p:spTree>
    <p:extLst>
      <p:ext uri="{BB962C8B-B14F-4D97-AF65-F5344CB8AC3E}">
        <p14:creationId xmlns:p14="http://schemas.microsoft.com/office/powerpoint/2010/main" val="4173923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16</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17</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18</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19</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2</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20</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21</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22</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23</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24</a:t>
            </a:fld>
            <a:endParaRPr lang="en-US" altLang="zh-TW"/>
          </a:p>
        </p:txBody>
      </p:sp>
    </p:spTree>
    <p:extLst>
      <p:ext uri="{BB962C8B-B14F-4D97-AF65-F5344CB8AC3E}">
        <p14:creationId xmlns:p14="http://schemas.microsoft.com/office/powerpoint/2010/main" val="2308057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25</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26</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27</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28</a:t>
            </a:fld>
            <a:endParaRPr lang="en-US" altLang="zh-TW"/>
          </a:p>
        </p:txBody>
      </p:sp>
    </p:spTree>
    <p:extLst>
      <p:ext uri="{BB962C8B-B14F-4D97-AF65-F5344CB8AC3E}">
        <p14:creationId xmlns:p14="http://schemas.microsoft.com/office/powerpoint/2010/main" val="3281270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29</a:t>
            </a:fld>
            <a:endParaRPr lang="en-US" altLang="zh-TW"/>
          </a:p>
        </p:txBody>
      </p:sp>
    </p:spTree>
    <p:extLst>
      <p:ext uri="{BB962C8B-B14F-4D97-AF65-F5344CB8AC3E}">
        <p14:creationId xmlns:p14="http://schemas.microsoft.com/office/powerpoint/2010/main" val="3226949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3</a:t>
            </a:fld>
            <a:endParaRPr lang="en-US" altLang="zh-TW"/>
          </a:p>
        </p:txBody>
      </p:sp>
    </p:spTree>
    <p:extLst>
      <p:ext uri="{BB962C8B-B14F-4D97-AF65-F5344CB8AC3E}">
        <p14:creationId xmlns:p14="http://schemas.microsoft.com/office/powerpoint/2010/main" val="3900801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30</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31</a:t>
            </a:fld>
            <a:endParaRPr lang="en-US" altLang="zh-TW"/>
          </a:p>
        </p:txBody>
      </p:sp>
    </p:spTree>
    <p:extLst>
      <p:ext uri="{BB962C8B-B14F-4D97-AF65-F5344CB8AC3E}">
        <p14:creationId xmlns:p14="http://schemas.microsoft.com/office/powerpoint/2010/main" val="6378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32</a:t>
            </a:fld>
            <a:endParaRPr lang="en-US" altLang="zh-TW"/>
          </a:p>
        </p:txBody>
      </p:sp>
    </p:spTree>
    <p:extLst>
      <p:ext uri="{BB962C8B-B14F-4D97-AF65-F5344CB8AC3E}">
        <p14:creationId xmlns:p14="http://schemas.microsoft.com/office/powerpoint/2010/main" val="4057548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33</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34</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35</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36</a:t>
            </a:fld>
            <a:endParaRPr lang="en-US" altLang="zh-TW"/>
          </a:p>
        </p:txBody>
      </p:sp>
    </p:spTree>
    <p:extLst>
      <p:ext uri="{BB962C8B-B14F-4D97-AF65-F5344CB8AC3E}">
        <p14:creationId xmlns:p14="http://schemas.microsoft.com/office/powerpoint/2010/main" val="3448368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37</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38</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39</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4</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40</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41</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42</a:t>
            </a:fld>
            <a:endParaRPr lang="en-US" altLang="zh-TW"/>
          </a:p>
        </p:txBody>
      </p:sp>
    </p:spTree>
    <p:extLst>
      <p:ext uri="{BB962C8B-B14F-4D97-AF65-F5344CB8AC3E}">
        <p14:creationId xmlns:p14="http://schemas.microsoft.com/office/powerpoint/2010/main" val="1370523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43</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44</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45</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46</a:t>
            </a:fld>
            <a:endParaRPr lang="en-US" altLang="zh-TW"/>
          </a:p>
        </p:txBody>
      </p:sp>
    </p:spTree>
    <p:extLst>
      <p:ext uri="{BB962C8B-B14F-4D97-AF65-F5344CB8AC3E}">
        <p14:creationId xmlns:p14="http://schemas.microsoft.com/office/powerpoint/2010/main" val="17222197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47</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5</a:t>
            </a:fld>
            <a:endParaRPr lang="en-US" altLang="zh-TW"/>
          </a:p>
        </p:txBody>
      </p:sp>
    </p:spTree>
    <p:extLst>
      <p:ext uri="{BB962C8B-B14F-4D97-AF65-F5344CB8AC3E}">
        <p14:creationId xmlns:p14="http://schemas.microsoft.com/office/powerpoint/2010/main" val="2092960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6</a:t>
            </a:fld>
            <a:endParaRPr lang="en-US" altLang="zh-TW"/>
          </a:p>
        </p:txBody>
      </p:sp>
    </p:spTree>
    <p:extLst>
      <p:ext uri="{BB962C8B-B14F-4D97-AF65-F5344CB8AC3E}">
        <p14:creationId xmlns:p14="http://schemas.microsoft.com/office/powerpoint/2010/main" val="2092960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7</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8</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9842BB-469D-41B1-97B0-0D185E20F841}" type="slidenum">
              <a:rPr lang="en-US" altLang="zh-TW" smtClean="0"/>
              <a:pPr>
                <a:defRPr/>
              </a:pPr>
              <a:t>9</a:t>
            </a:fld>
            <a:endParaRPr lang="en-US" altLang="zh-TW"/>
          </a:p>
        </p:txBody>
      </p:sp>
    </p:spTree>
    <p:extLst>
      <p:ext uri="{BB962C8B-B14F-4D97-AF65-F5344CB8AC3E}">
        <p14:creationId xmlns:p14="http://schemas.microsoft.com/office/powerpoint/2010/main" val="2985700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AFEE429-EF3F-4F79-A083-74FE0D3EBE53}" type="slidenum">
              <a:rPr lang="en-US" altLang="zh-TW"/>
              <a:pPr>
                <a:defRPr/>
              </a:pPr>
              <a:t>‹#›</a:t>
            </a:fld>
            <a:endParaRPr lang="en-US" altLang="zh-TW"/>
          </a:p>
        </p:txBody>
      </p:sp>
    </p:spTree>
    <p:extLst>
      <p:ext uri="{BB962C8B-B14F-4D97-AF65-F5344CB8AC3E}">
        <p14:creationId xmlns:p14="http://schemas.microsoft.com/office/powerpoint/2010/main" val="3940144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320293A-EEB2-44EB-BF24-8D749362EC12}" type="slidenum">
              <a:rPr lang="en-US" altLang="zh-TW"/>
              <a:pPr>
                <a:defRPr/>
              </a:pPr>
              <a:t>‹#›</a:t>
            </a:fld>
            <a:endParaRPr lang="en-US" altLang="zh-TW"/>
          </a:p>
        </p:txBody>
      </p:sp>
    </p:spTree>
    <p:extLst>
      <p:ext uri="{BB962C8B-B14F-4D97-AF65-F5344CB8AC3E}">
        <p14:creationId xmlns:p14="http://schemas.microsoft.com/office/powerpoint/2010/main" val="862226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F443E17-380F-4DBE-913D-AAF3446EF90F}" type="slidenum">
              <a:rPr lang="en-US" altLang="zh-TW"/>
              <a:pPr>
                <a:defRPr/>
              </a:pPr>
              <a:t>‹#›</a:t>
            </a:fld>
            <a:endParaRPr lang="en-US" altLang="zh-TW"/>
          </a:p>
        </p:txBody>
      </p:sp>
    </p:spTree>
    <p:extLst>
      <p:ext uri="{BB962C8B-B14F-4D97-AF65-F5344CB8AC3E}">
        <p14:creationId xmlns:p14="http://schemas.microsoft.com/office/powerpoint/2010/main" val="2582260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77C76FD-4D38-44C0-B591-5F8E7F3FAFFA}" type="slidenum">
              <a:rPr lang="en-US" altLang="zh-TW"/>
              <a:pPr>
                <a:defRPr/>
              </a:pPr>
              <a:t>‹#›</a:t>
            </a:fld>
            <a:endParaRPr lang="en-US" altLang="zh-TW"/>
          </a:p>
        </p:txBody>
      </p:sp>
    </p:spTree>
    <p:extLst>
      <p:ext uri="{BB962C8B-B14F-4D97-AF65-F5344CB8AC3E}">
        <p14:creationId xmlns:p14="http://schemas.microsoft.com/office/powerpoint/2010/main" val="345635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B9916B7-7376-42DE-9ED9-AE54A46D05A2}" type="slidenum">
              <a:rPr lang="en-US" altLang="zh-TW"/>
              <a:pPr>
                <a:defRPr/>
              </a:pPr>
              <a:t>‹#›</a:t>
            </a:fld>
            <a:endParaRPr lang="en-US" altLang="zh-TW"/>
          </a:p>
        </p:txBody>
      </p:sp>
    </p:spTree>
    <p:extLst>
      <p:ext uri="{BB962C8B-B14F-4D97-AF65-F5344CB8AC3E}">
        <p14:creationId xmlns:p14="http://schemas.microsoft.com/office/powerpoint/2010/main" val="280759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1E074F5-F504-4BD9-BE73-1A80D6155497}" type="slidenum">
              <a:rPr lang="en-US" altLang="zh-TW"/>
              <a:pPr>
                <a:defRPr/>
              </a:pPr>
              <a:t>‹#›</a:t>
            </a:fld>
            <a:endParaRPr lang="en-US" altLang="zh-TW"/>
          </a:p>
        </p:txBody>
      </p:sp>
    </p:spTree>
    <p:extLst>
      <p:ext uri="{BB962C8B-B14F-4D97-AF65-F5344CB8AC3E}">
        <p14:creationId xmlns:p14="http://schemas.microsoft.com/office/powerpoint/2010/main" val="3814214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8EED59C-8DE3-4F64-B05B-E8409621EB4A}" type="slidenum">
              <a:rPr lang="en-US" altLang="zh-TW"/>
              <a:pPr>
                <a:defRPr/>
              </a:pPr>
              <a:t>‹#›</a:t>
            </a:fld>
            <a:endParaRPr lang="en-US" altLang="zh-TW"/>
          </a:p>
        </p:txBody>
      </p:sp>
    </p:spTree>
    <p:extLst>
      <p:ext uri="{BB962C8B-B14F-4D97-AF65-F5344CB8AC3E}">
        <p14:creationId xmlns:p14="http://schemas.microsoft.com/office/powerpoint/2010/main" val="2496841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0025C3F2-A3BC-4473-9008-ECD79B7BEB20}" type="slidenum">
              <a:rPr lang="en-US" altLang="zh-TW"/>
              <a:pPr>
                <a:defRPr/>
              </a:pPr>
              <a:t>‹#›</a:t>
            </a:fld>
            <a:endParaRPr lang="en-US" altLang="zh-TW"/>
          </a:p>
        </p:txBody>
      </p:sp>
    </p:spTree>
    <p:extLst>
      <p:ext uri="{BB962C8B-B14F-4D97-AF65-F5344CB8AC3E}">
        <p14:creationId xmlns:p14="http://schemas.microsoft.com/office/powerpoint/2010/main" val="3721295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B64EE1D0-938F-4158-82B4-D3643F7796AB}" type="slidenum">
              <a:rPr lang="en-US" altLang="zh-TW"/>
              <a:pPr>
                <a:defRPr/>
              </a:pPr>
              <a:t>‹#›</a:t>
            </a:fld>
            <a:endParaRPr lang="en-US" altLang="zh-TW"/>
          </a:p>
        </p:txBody>
      </p:sp>
    </p:spTree>
    <p:extLst>
      <p:ext uri="{BB962C8B-B14F-4D97-AF65-F5344CB8AC3E}">
        <p14:creationId xmlns:p14="http://schemas.microsoft.com/office/powerpoint/2010/main" val="1323046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E168A319-09D8-41E9-AEF5-348363ADCFFE}" type="slidenum">
              <a:rPr lang="en-US" altLang="zh-TW"/>
              <a:pPr>
                <a:defRPr/>
              </a:pPr>
              <a:t>‹#›</a:t>
            </a:fld>
            <a:endParaRPr lang="en-US" altLang="zh-TW"/>
          </a:p>
        </p:txBody>
      </p:sp>
    </p:spTree>
    <p:extLst>
      <p:ext uri="{BB962C8B-B14F-4D97-AF65-F5344CB8AC3E}">
        <p14:creationId xmlns:p14="http://schemas.microsoft.com/office/powerpoint/2010/main" val="4040258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E151D67C-B935-4A30-AEFD-D9A13C3200EF}" type="slidenum">
              <a:rPr lang="en-US" altLang="zh-TW"/>
              <a:pPr>
                <a:defRPr/>
              </a:pPr>
              <a:t>‹#›</a:t>
            </a:fld>
            <a:endParaRPr lang="en-US" altLang="zh-TW"/>
          </a:p>
        </p:txBody>
      </p:sp>
    </p:spTree>
    <p:extLst>
      <p:ext uri="{BB962C8B-B14F-4D97-AF65-F5344CB8AC3E}">
        <p14:creationId xmlns:p14="http://schemas.microsoft.com/office/powerpoint/2010/main" val="1575595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35509322-6F78-497E-BF7E-B6EED0FBC95D}" type="slidenum">
              <a:rPr lang="en-US" altLang="zh-TW"/>
              <a:pPr>
                <a:defRPr/>
              </a:pPr>
              <a:t>‹#›</a:t>
            </a:fld>
            <a:endParaRPr lang="en-US" altLang="zh-TW"/>
          </a:p>
        </p:txBody>
      </p:sp>
    </p:spTree>
    <p:extLst>
      <p:ext uri="{BB962C8B-B14F-4D97-AF65-F5344CB8AC3E}">
        <p14:creationId xmlns:p14="http://schemas.microsoft.com/office/powerpoint/2010/main" val="410489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新細明體"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新細明體"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新細明體" pitchFamily="18" charset="-120"/>
              </a:defRPr>
            </a:lvl1pPr>
          </a:lstStyle>
          <a:p>
            <a:pPr>
              <a:defRPr/>
            </a:pPr>
            <a:fld id="{DD9B3CFA-E7EB-4578-A2DE-BC619AA2355D}"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kumimoji="1" sz="4400">
          <a:solidFill>
            <a:schemeClr val="bg2"/>
          </a:solidFill>
          <a:latin typeface="+mj-lt"/>
          <a:ea typeface="+mj-ea"/>
          <a:cs typeface="+mj-cs"/>
        </a:defRPr>
      </a:lvl1pPr>
      <a:lvl2pPr algn="ctr" rtl="0" eaLnBrk="0" fontAlgn="base" hangingPunct="0">
        <a:spcBef>
          <a:spcPct val="0"/>
        </a:spcBef>
        <a:spcAft>
          <a:spcPct val="0"/>
        </a:spcAft>
        <a:defRPr kumimoji="1" sz="4400">
          <a:solidFill>
            <a:schemeClr val="bg2"/>
          </a:solidFill>
          <a:latin typeface="Arial" charset="0"/>
          <a:ea typeface="新細明體" pitchFamily="18" charset="-120"/>
        </a:defRPr>
      </a:lvl2pPr>
      <a:lvl3pPr algn="ctr" rtl="0" eaLnBrk="0" fontAlgn="base" hangingPunct="0">
        <a:spcBef>
          <a:spcPct val="0"/>
        </a:spcBef>
        <a:spcAft>
          <a:spcPct val="0"/>
        </a:spcAft>
        <a:defRPr kumimoji="1" sz="4400">
          <a:solidFill>
            <a:schemeClr val="bg2"/>
          </a:solidFill>
          <a:latin typeface="Arial" charset="0"/>
          <a:ea typeface="新細明體" pitchFamily="18" charset="-120"/>
        </a:defRPr>
      </a:lvl3pPr>
      <a:lvl4pPr algn="ctr" rtl="0" eaLnBrk="0" fontAlgn="base" hangingPunct="0">
        <a:spcBef>
          <a:spcPct val="0"/>
        </a:spcBef>
        <a:spcAft>
          <a:spcPct val="0"/>
        </a:spcAft>
        <a:defRPr kumimoji="1" sz="4400">
          <a:solidFill>
            <a:schemeClr val="bg2"/>
          </a:solidFill>
          <a:latin typeface="Arial" charset="0"/>
          <a:ea typeface="新細明體" pitchFamily="18" charset="-120"/>
        </a:defRPr>
      </a:lvl4pPr>
      <a:lvl5pPr algn="ctr" rtl="0" eaLnBrk="0" fontAlgn="base" hangingPunct="0">
        <a:spcBef>
          <a:spcPct val="0"/>
        </a:spcBef>
        <a:spcAft>
          <a:spcPct val="0"/>
        </a:spcAft>
        <a:defRPr kumimoji="1" sz="4400">
          <a:solidFill>
            <a:schemeClr val="bg2"/>
          </a:solidFill>
          <a:latin typeface="Arial" charset="0"/>
          <a:ea typeface="新細明體" pitchFamily="18" charset="-120"/>
        </a:defRPr>
      </a:lvl5pPr>
      <a:lvl6pPr marL="457200" algn="ctr" rtl="0" fontAlgn="base">
        <a:spcBef>
          <a:spcPct val="0"/>
        </a:spcBef>
        <a:spcAft>
          <a:spcPct val="0"/>
        </a:spcAft>
        <a:defRPr kumimoji="1" sz="4400">
          <a:solidFill>
            <a:schemeClr val="bg2"/>
          </a:solidFill>
          <a:latin typeface="Arial" charset="0"/>
          <a:ea typeface="新細明體" pitchFamily="18" charset="-120"/>
        </a:defRPr>
      </a:lvl6pPr>
      <a:lvl7pPr marL="914400" algn="ctr" rtl="0" fontAlgn="base">
        <a:spcBef>
          <a:spcPct val="0"/>
        </a:spcBef>
        <a:spcAft>
          <a:spcPct val="0"/>
        </a:spcAft>
        <a:defRPr kumimoji="1" sz="4400">
          <a:solidFill>
            <a:schemeClr val="bg2"/>
          </a:solidFill>
          <a:latin typeface="Arial" charset="0"/>
          <a:ea typeface="新細明體" pitchFamily="18" charset="-120"/>
        </a:defRPr>
      </a:lvl7pPr>
      <a:lvl8pPr marL="1371600" algn="ctr" rtl="0" fontAlgn="base">
        <a:spcBef>
          <a:spcPct val="0"/>
        </a:spcBef>
        <a:spcAft>
          <a:spcPct val="0"/>
        </a:spcAft>
        <a:defRPr kumimoji="1" sz="4400">
          <a:solidFill>
            <a:schemeClr val="bg2"/>
          </a:solidFill>
          <a:latin typeface="Arial" charset="0"/>
          <a:ea typeface="新細明體" pitchFamily="18" charset="-120"/>
        </a:defRPr>
      </a:lvl8pPr>
      <a:lvl9pPr marL="1828800" algn="ctr" rtl="0" fontAlgn="base">
        <a:spcBef>
          <a:spcPct val="0"/>
        </a:spcBef>
        <a:spcAft>
          <a:spcPct val="0"/>
        </a:spcAft>
        <a:defRPr kumimoji="1" sz="4400">
          <a:solidFill>
            <a:schemeClr val="bg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a:solidFill>
            <a:schemeClr val="bg2"/>
          </a:solidFill>
          <a:latin typeface="+mn-lt"/>
          <a:ea typeface="+mn-ea"/>
          <a:cs typeface="+mn-cs"/>
        </a:defRPr>
      </a:lvl1pPr>
      <a:lvl2pPr marL="742950" indent="-285750" algn="l" rtl="0" eaLnBrk="0" fontAlgn="base" hangingPunct="0">
        <a:spcBef>
          <a:spcPct val="20000"/>
        </a:spcBef>
        <a:spcAft>
          <a:spcPct val="0"/>
        </a:spcAft>
        <a:buChar char="–"/>
        <a:defRPr kumimoji="1" sz="1600">
          <a:solidFill>
            <a:schemeClr val="bg2"/>
          </a:solidFill>
          <a:latin typeface="+mj-lt"/>
          <a:ea typeface="+mn-ea"/>
        </a:defRPr>
      </a:lvl2pPr>
      <a:lvl3pPr marL="1143000" indent="-228600" algn="l" rtl="0" eaLnBrk="0" fontAlgn="base" hangingPunct="0">
        <a:spcBef>
          <a:spcPct val="20000"/>
        </a:spcBef>
        <a:spcAft>
          <a:spcPct val="0"/>
        </a:spcAft>
        <a:buChar char="•"/>
        <a:defRPr kumimoji="1" sz="1400">
          <a:solidFill>
            <a:schemeClr val="bg2"/>
          </a:solidFill>
          <a:latin typeface="+mj-lt"/>
          <a:ea typeface="+mn-ea"/>
        </a:defRPr>
      </a:lvl3pPr>
      <a:lvl4pPr marL="1600200" indent="-228600" algn="l" rtl="0" eaLnBrk="0" fontAlgn="base" hangingPunct="0">
        <a:spcBef>
          <a:spcPct val="20000"/>
        </a:spcBef>
        <a:spcAft>
          <a:spcPct val="0"/>
        </a:spcAft>
        <a:buChar char="–"/>
        <a:defRPr kumimoji="1" sz="1400">
          <a:solidFill>
            <a:schemeClr val="bg2"/>
          </a:solidFill>
          <a:latin typeface="+mj-lt"/>
          <a:ea typeface="+mn-ea"/>
        </a:defRPr>
      </a:lvl4pPr>
      <a:lvl5pPr marL="2057400" indent="-228600" algn="l" rtl="0" eaLnBrk="0" fontAlgn="base" hangingPunct="0">
        <a:spcBef>
          <a:spcPct val="20000"/>
        </a:spcBef>
        <a:spcAft>
          <a:spcPct val="0"/>
        </a:spcAft>
        <a:buChar char="»"/>
        <a:defRPr kumimoji="1" sz="1400">
          <a:solidFill>
            <a:schemeClr val="bg2"/>
          </a:solidFill>
          <a:latin typeface="+mj-lt"/>
          <a:ea typeface="+mn-ea"/>
        </a:defRPr>
      </a:lvl5pPr>
      <a:lvl6pPr marL="2514600" indent="-228600" algn="l" rtl="0" fontAlgn="base">
        <a:spcBef>
          <a:spcPct val="20000"/>
        </a:spcBef>
        <a:spcAft>
          <a:spcPct val="0"/>
        </a:spcAft>
        <a:buChar char="»"/>
        <a:defRPr kumimoji="1" sz="1400">
          <a:solidFill>
            <a:schemeClr val="bg2"/>
          </a:solidFill>
          <a:latin typeface="+mj-lt"/>
          <a:ea typeface="+mn-ea"/>
        </a:defRPr>
      </a:lvl6pPr>
      <a:lvl7pPr marL="2971800" indent="-228600" algn="l" rtl="0" fontAlgn="base">
        <a:spcBef>
          <a:spcPct val="20000"/>
        </a:spcBef>
        <a:spcAft>
          <a:spcPct val="0"/>
        </a:spcAft>
        <a:buChar char="»"/>
        <a:defRPr kumimoji="1" sz="1400">
          <a:solidFill>
            <a:schemeClr val="bg2"/>
          </a:solidFill>
          <a:latin typeface="+mj-lt"/>
          <a:ea typeface="+mn-ea"/>
        </a:defRPr>
      </a:lvl7pPr>
      <a:lvl8pPr marL="3429000" indent="-228600" algn="l" rtl="0" fontAlgn="base">
        <a:spcBef>
          <a:spcPct val="20000"/>
        </a:spcBef>
        <a:spcAft>
          <a:spcPct val="0"/>
        </a:spcAft>
        <a:buChar char="»"/>
        <a:defRPr kumimoji="1" sz="1400">
          <a:solidFill>
            <a:schemeClr val="bg2"/>
          </a:solidFill>
          <a:latin typeface="+mj-lt"/>
          <a:ea typeface="+mn-ea"/>
        </a:defRPr>
      </a:lvl8pPr>
      <a:lvl9pPr marL="3886200" indent="-228600" algn="l" rtl="0" fontAlgn="base">
        <a:spcBef>
          <a:spcPct val="20000"/>
        </a:spcBef>
        <a:spcAft>
          <a:spcPct val="0"/>
        </a:spcAft>
        <a:buChar char="»"/>
        <a:defRPr kumimoji="1" sz="1400">
          <a:solidFill>
            <a:schemeClr val="bg2"/>
          </a:solidFill>
          <a:latin typeface="+mj-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7.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4.png"/><Relationship Id="rId7"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7.jp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7.jp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7.jp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7.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7.jp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7.jp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7.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7.jp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7.jp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7.jp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image" Target="../media/image7.jp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4.pn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44B6E1-8756-74B0-D3D4-A1F70DC0F323}"/>
              </a:ext>
            </a:extLst>
          </p:cNvPr>
          <p:cNvSpPr/>
          <p:nvPr/>
        </p:nvSpPr>
        <p:spPr bwMode="auto">
          <a:xfrm>
            <a:off x="0" y="0"/>
            <a:ext cx="9144000" cy="6858000"/>
          </a:xfrm>
          <a:prstGeom prst="rect">
            <a:avLst/>
          </a:prstGeom>
          <a:solidFill>
            <a:srgbClr val="D6BF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dirty="0">
              <a:solidFill>
                <a:schemeClr val="tx1"/>
              </a:solidFill>
              <a:effectLst/>
              <a:latin typeface="Arial" charset="0"/>
              <a:ea typeface="新細明體" pitchFamily="18" charset="-120"/>
            </a:endParaRPr>
          </a:p>
        </p:txBody>
      </p:sp>
      <p:sp>
        <p:nvSpPr>
          <p:cNvPr id="6" name="Rectangle 5">
            <a:extLst>
              <a:ext uri="{FF2B5EF4-FFF2-40B4-BE49-F238E27FC236}">
                <a16:creationId xmlns:a16="http://schemas.microsoft.com/office/drawing/2014/main" id="{D444B6E1-8756-74B0-D3D4-A1F70DC0F323}"/>
              </a:ext>
            </a:extLst>
          </p:cNvPr>
          <p:cNvSpPr/>
          <p:nvPr/>
        </p:nvSpPr>
        <p:spPr bwMode="auto">
          <a:xfrm>
            <a:off x="0" y="548680"/>
            <a:ext cx="9144000" cy="5688632"/>
          </a:xfrm>
          <a:prstGeom prst="rect">
            <a:avLst/>
          </a:prstGeom>
          <a:solidFill>
            <a:srgbClr val="6A110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dirty="0">
              <a:solidFill>
                <a:schemeClr val="tx1"/>
              </a:solidFill>
              <a:effectLst/>
              <a:latin typeface="Arial" charset="0"/>
              <a:ea typeface="新細明體" pitchFamily="18" charset="-12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800600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609048" y="274269"/>
            <a:ext cx="59071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運筆</a:t>
            </a:r>
            <a:r>
              <a:rPr lang="en-US" altLang="zh-TW" sz="1600" dirty="0">
                <a:solidFill>
                  <a:srgbClr val="C00000"/>
                </a:solidFill>
                <a:latin typeface="微軟正黑體" panose="020B0604030504040204" pitchFamily="34" charset="-120"/>
                <a:ea typeface="微軟正黑體" panose="020B0604030504040204" pitchFamily="34" charset="-120"/>
              </a:rPr>
              <a:t>(</a:t>
            </a:r>
            <a:r>
              <a:rPr lang="zh-TW" altLang="en-US" sz="1600" b="0" i="0" u="none" strike="noStrike" dirty="0">
                <a:solidFill>
                  <a:srgbClr val="C00000"/>
                </a:solidFill>
                <a:effectLst/>
                <a:latin typeface="Arial" panose="020B0604020202020204" pitchFamily="34" charset="0"/>
              </a:rPr>
              <a:t>大側鋒</a:t>
            </a:r>
            <a:r>
              <a:rPr lang="zh-TW" altLang="en-US" sz="1600" b="0" i="0" u="none" strike="noStrike" dirty="0">
                <a:solidFill>
                  <a:srgbClr val="C00000"/>
                </a:solidFill>
                <a:effectLst/>
                <a:latin typeface="微軟正黑體" panose="020B0604030504040204" pitchFamily="34" charset="-120"/>
                <a:ea typeface="微軟正黑體" panose="020B0604030504040204" pitchFamily="34" charset="-120"/>
              </a:rPr>
              <a:t> </a:t>
            </a:r>
            <a:r>
              <a:rPr lang="en-US" altLang="zh-TW" sz="1600" dirty="0">
                <a:solidFill>
                  <a:srgbClr val="C00000"/>
                </a:solidFill>
                <a:latin typeface="微軟正黑體" panose="020B0604030504040204" pitchFamily="34" charset="-120"/>
                <a:ea typeface="微軟正黑體" panose="020B0604030504040204" pitchFamily="34" charset="-120"/>
              </a:rPr>
              <a:t>)</a:t>
            </a:r>
            <a:r>
              <a:rPr lang="zh-TW" altLang="en-US" sz="1600" dirty="0">
                <a:solidFill>
                  <a:srgbClr val="C00000"/>
                </a:solidFill>
                <a:latin typeface="Microsoft JhengHei" panose="020B0604030504040204" pitchFamily="34" charset="-120"/>
                <a:ea typeface="Microsoft JhengHei" panose="020B0604030504040204" pitchFamily="34" charset="-120"/>
              </a:rPr>
              <a:t>  </a:t>
            </a:r>
            <a:r>
              <a:rPr lang="en-US" altLang="ja-JP" sz="3200" dirty="0">
                <a:solidFill>
                  <a:srgbClr val="6A110A"/>
                </a:solidFill>
                <a:latin typeface="Baskerville Old Face" panose="02020602080505020303" pitchFamily="18" charset="0"/>
                <a:ea typeface="Adobe Fan Heiti Std B" pitchFamily="34" charset="-128"/>
              </a:rPr>
              <a:t>Brush Usage </a:t>
            </a:r>
            <a:r>
              <a:rPr lang="en-US" altLang="ja-JP" sz="1600" dirty="0">
                <a:solidFill>
                  <a:srgbClr val="6A110A"/>
                </a:solidFill>
                <a:latin typeface="Baskerville Old Face" panose="02020602080505020303" pitchFamily="18" charset="0"/>
                <a:ea typeface="Adobe Fan Heiti Std B" pitchFamily="34" charset="-128"/>
              </a:rPr>
              <a:t>(inclined brush)</a:t>
            </a:r>
            <a:endParaRPr lang="en-US" sz="1600" dirty="0">
              <a:solidFill>
                <a:srgbClr val="EF8419"/>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632" y="1269937"/>
            <a:ext cx="5644518" cy="3424764"/>
          </a:xfrm>
          <a:prstGeom prst="rect">
            <a:avLst/>
          </a:prstGeom>
        </p:spPr>
      </p:pic>
      <p:sp>
        <p:nvSpPr>
          <p:cNvPr id="9" name="TextBox 8">
            <a:extLst>
              <a:ext uri="{FF2B5EF4-FFF2-40B4-BE49-F238E27FC236}">
                <a16:creationId xmlns:a16="http://schemas.microsoft.com/office/drawing/2014/main" id="{33667D84-0900-4972-8FD3-A67CF4CCB280}"/>
              </a:ext>
            </a:extLst>
          </p:cNvPr>
          <p:cNvSpPr txBox="1"/>
          <p:nvPr/>
        </p:nvSpPr>
        <p:spPr>
          <a:xfrm>
            <a:off x="695967" y="6214399"/>
            <a:ext cx="7116393" cy="584775"/>
          </a:xfrm>
          <a:prstGeom prst="rect">
            <a:avLst/>
          </a:prstGeom>
          <a:noFill/>
        </p:spPr>
        <p:txBody>
          <a:bodyPr wrap="square" rtlCol="0">
            <a:spAutoFit/>
          </a:bodyPr>
          <a:lstStyle/>
          <a:p>
            <a:r>
              <a:rPr lang="en-US" sz="1600" dirty="0">
                <a:latin typeface="Baskerville Old Face" panose="02020602080505020303" pitchFamily="18" charset="0"/>
              </a:rPr>
              <a:t>Pressing the up/down arrow keys or rotate the mouse wheel to control the direction of the inclination while brushing</a:t>
            </a:r>
          </a:p>
        </p:txBody>
      </p:sp>
      <p:sp>
        <p:nvSpPr>
          <p:cNvPr id="3" name="TextBox 2">
            <a:extLst>
              <a:ext uri="{FF2B5EF4-FFF2-40B4-BE49-F238E27FC236}">
                <a16:creationId xmlns:a16="http://schemas.microsoft.com/office/drawing/2014/main" id="{EFFCA7B9-82BF-40C3-8E33-34CEA666EE68}"/>
              </a:ext>
            </a:extLst>
          </p:cNvPr>
          <p:cNvSpPr txBox="1"/>
          <p:nvPr/>
        </p:nvSpPr>
        <p:spPr>
          <a:xfrm>
            <a:off x="695967" y="5949839"/>
            <a:ext cx="5750292" cy="307777"/>
          </a:xfrm>
          <a:prstGeom prst="rect">
            <a:avLst/>
          </a:prstGeom>
          <a:noFill/>
        </p:spPr>
        <p:txBody>
          <a:bodyPr wrap="none" rtlCol="0">
            <a:spAutoFit/>
          </a:bodyPr>
          <a:lstStyle/>
          <a:p>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在使用大側鋒的同時按上下箭咀鍵或轉動滑鼠中輪改變毛筆的傾斜方向</a:t>
            </a:r>
            <a:endParaRPr lang="zh-TW" altLang="en-US" sz="1400" b="0" dirty="0">
              <a:effectLst/>
              <a:latin typeface="微軟正黑體" panose="020B0604030504040204" pitchFamily="34" charset="-120"/>
              <a:ea typeface="微軟正黑體" panose="020B0604030504040204" pitchFamily="34" charset="-120"/>
            </a:endParaRPr>
          </a:p>
        </p:txBody>
      </p:sp>
      <p:sp>
        <p:nvSpPr>
          <p:cNvPr id="10" name="TextBox 9">
            <a:extLst>
              <a:ext uri="{FF2B5EF4-FFF2-40B4-BE49-F238E27FC236}">
                <a16:creationId xmlns:a16="http://schemas.microsoft.com/office/drawing/2014/main" id="{00931FE2-C4F4-47E3-90C8-27D4A5D83E2A}"/>
              </a:ext>
            </a:extLst>
          </p:cNvPr>
          <p:cNvSpPr txBox="1"/>
          <p:nvPr/>
        </p:nvSpPr>
        <p:spPr>
          <a:xfrm>
            <a:off x="714256" y="4903322"/>
            <a:ext cx="7973658" cy="307777"/>
          </a:xfrm>
          <a:prstGeom prst="rect">
            <a:avLst/>
          </a:prstGeom>
          <a:noFill/>
        </p:spPr>
        <p:txBody>
          <a:bodyPr wrap="none" rtlCol="0">
            <a:spAutoFit/>
          </a:bodyPr>
          <a:lstStyle/>
          <a:p>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在沒有按動滑鼠作畫的時候，按上下箭咀鍵可改變毛筆的傾斜角度，令畫筆變成大側鋒 </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亦可按</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x</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鍵</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a:t>
            </a:r>
            <a:endParaRPr lang="zh-TW" altLang="en-US" sz="1400" b="0" dirty="0">
              <a:effectLst/>
              <a:latin typeface="微軟正黑體" panose="020B0604030504040204" pitchFamily="34" charset="-120"/>
              <a:ea typeface="微軟正黑體" panose="020B0604030504040204" pitchFamily="34" charset="-120"/>
            </a:endParaRPr>
          </a:p>
        </p:txBody>
      </p:sp>
      <p:sp>
        <p:nvSpPr>
          <p:cNvPr id="14" name="TextBox 13">
            <a:extLst>
              <a:ext uri="{FF2B5EF4-FFF2-40B4-BE49-F238E27FC236}">
                <a16:creationId xmlns:a16="http://schemas.microsoft.com/office/drawing/2014/main" id="{407EE4BE-9750-4063-B969-65EA53707A05}"/>
              </a:ext>
            </a:extLst>
          </p:cNvPr>
          <p:cNvSpPr txBox="1"/>
          <p:nvPr/>
        </p:nvSpPr>
        <p:spPr>
          <a:xfrm>
            <a:off x="714256" y="5142067"/>
            <a:ext cx="7116393" cy="584775"/>
          </a:xfrm>
          <a:prstGeom prst="rect">
            <a:avLst/>
          </a:prstGeom>
          <a:noFill/>
        </p:spPr>
        <p:txBody>
          <a:bodyPr wrap="square" rtlCol="0">
            <a:spAutoFit/>
          </a:bodyPr>
          <a:lstStyle/>
          <a:p>
            <a:r>
              <a:rPr lang="en-US" sz="1600" dirty="0">
                <a:latin typeface="Baskerville Old Face" panose="02020602080505020303" pitchFamily="18" charset="0"/>
              </a:rPr>
              <a:t>Pressing the up/down arrow keys when the mouse is not in use can change the angle of inclination and turn the brush to inclined brush. (alternatively, press x key)</a:t>
            </a:r>
          </a:p>
        </p:txBody>
      </p:sp>
    </p:spTree>
    <p:extLst>
      <p:ext uri="{BB962C8B-B14F-4D97-AF65-F5344CB8AC3E}">
        <p14:creationId xmlns:p14="http://schemas.microsoft.com/office/powerpoint/2010/main" val="971561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560961" y="260648"/>
            <a:ext cx="689135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運筆 </a:t>
            </a:r>
            <a:r>
              <a:rPr lang="en-US" altLang="ja-JP" sz="3200" dirty="0">
                <a:solidFill>
                  <a:srgbClr val="6A110A"/>
                </a:solidFill>
                <a:latin typeface="Baskerville Old Face" panose="02020602080505020303" pitchFamily="18" charset="0"/>
                <a:ea typeface="Adobe Fan Heiti Std B" pitchFamily="34" charset="-128"/>
              </a:rPr>
              <a:t>Brush Usage</a:t>
            </a:r>
            <a:endParaRPr lang="en-US" sz="1600" dirty="0">
              <a:solidFill>
                <a:srgbClr val="EF8419"/>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96752"/>
            <a:ext cx="9144000" cy="5135880"/>
          </a:xfrm>
          <a:prstGeom prst="rect">
            <a:avLst/>
          </a:prstGeom>
        </p:spPr>
      </p:pic>
      <p:sp>
        <p:nvSpPr>
          <p:cNvPr id="8" name="TextBox 7">
            <a:extLst>
              <a:ext uri="{FF2B5EF4-FFF2-40B4-BE49-F238E27FC236}">
                <a16:creationId xmlns:a16="http://schemas.microsoft.com/office/drawing/2014/main" id="{33667D84-0900-4972-8FD3-A67CF4CCB280}"/>
              </a:ext>
            </a:extLst>
          </p:cNvPr>
          <p:cNvSpPr txBox="1"/>
          <p:nvPr/>
        </p:nvSpPr>
        <p:spPr>
          <a:xfrm>
            <a:off x="3939388" y="5229200"/>
            <a:ext cx="4612184" cy="1077218"/>
          </a:xfrm>
          <a:prstGeom prst="rect">
            <a:avLst/>
          </a:prstGeom>
          <a:noFill/>
        </p:spPr>
        <p:txBody>
          <a:bodyPr wrap="square" rtlCol="0">
            <a:spAutoFit/>
          </a:bodyPr>
          <a:lstStyle/>
          <a:p>
            <a:r>
              <a:rPr lang="en-US" sz="1600" dirty="0">
                <a:latin typeface="Baskerville Old Face" panose="02020602080505020303" pitchFamily="18" charset="0"/>
              </a:rPr>
              <a:t>Pressing the CTRL (or command in Mac) / ALT / up or down arrow keys or rotate the mouse wheel to change the pressing force while using vertical or side brush. This produces strokes with various thickness</a:t>
            </a:r>
          </a:p>
        </p:txBody>
      </p:sp>
      <p:sp>
        <p:nvSpPr>
          <p:cNvPr id="2" name="TextBox 1">
            <a:extLst>
              <a:ext uri="{FF2B5EF4-FFF2-40B4-BE49-F238E27FC236}">
                <a16:creationId xmlns:a16="http://schemas.microsoft.com/office/drawing/2014/main" id="{341B61BB-4872-47C4-8DAF-63AF9637A532}"/>
              </a:ext>
            </a:extLst>
          </p:cNvPr>
          <p:cNvSpPr txBox="1"/>
          <p:nvPr/>
        </p:nvSpPr>
        <p:spPr>
          <a:xfrm>
            <a:off x="3903473" y="4640507"/>
            <a:ext cx="4648099" cy="523220"/>
          </a:xfrm>
          <a:prstGeom prst="rect">
            <a:avLst/>
          </a:prstGeom>
          <a:noFill/>
        </p:spPr>
        <p:txBody>
          <a:bodyPr wrap="square" rtlCol="0">
            <a:spAutoFit/>
          </a:bodyPr>
          <a:lstStyle/>
          <a:p>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在使用正峰或側鋒的同時按 </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CTRL (command for Mac) / ALT / </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上下箭咀鍵或轉動滑鼠中輪改變按壓毛筆的力度</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20393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609048" y="274269"/>
            <a:ext cx="59071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運筆</a:t>
            </a:r>
            <a:r>
              <a:rPr lang="zh-TW" altLang="en-US" sz="1600" dirty="0">
                <a:solidFill>
                  <a:srgbClr val="C00000"/>
                </a:solidFill>
                <a:latin typeface="Microsoft JhengHei" panose="020B0604030504040204" pitchFamily="34" charset="-120"/>
                <a:ea typeface="Microsoft JhengHei" panose="020B0604030504040204" pitchFamily="34" charset="-120"/>
              </a:rPr>
              <a:t> </a:t>
            </a:r>
            <a:r>
              <a:rPr lang="en-US" altLang="ja-JP" sz="3200" dirty="0">
                <a:solidFill>
                  <a:srgbClr val="6A110A"/>
                </a:solidFill>
                <a:latin typeface="Baskerville Old Face" panose="02020602080505020303" pitchFamily="18" charset="0"/>
                <a:ea typeface="Adobe Fan Heiti Std B" pitchFamily="34" charset="-128"/>
              </a:rPr>
              <a:t>Brush Usage</a:t>
            </a:r>
            <a:endParaRPr lang="en-US" sz="1600" dirty="0">
              <a:solidFill>
                <a:srgbClr val="EF8419"/>
              </a:solidFill>
            </a:endParaRPr>
          </a:p>
        </p:txBody>
      </p:sp>
      <p:pic>
        <p:nvPicPr>
          <p:cNvPr id="7" name="Picture 6" descr="Text, whiteboard&#10;&#10;Description automatically generated">
            <a:extLst>
              <a:ext uri="{FF2B5EF4-FFF2-40B4-BE49-F238E27FC236}">
                <a16:creationId xmlns:a16="http://schemas.microsoft.com/office/drawing/2014/main" id="{CC962674-D7A7-9FB2-8735-BB57E34440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483" y="1496900"/>
            <a:ext cx="5202716" cy="3956633"/>
          </a:xfrm>
          <a:prstGeom prst="rect">
            <a:avLst/>
          </a:prstGeom>
        </p:spPr>
      </p:pic>
      <p:sp>
        <p:nvSpPr>
          <p:cNvPr id="16" name="TextBox 15">
            <a:extLst>
              <a:ext uri="{FF2B5EF4-FFF2-40B4-BE49-F238E27FC236}">
                <a16:creationId xmlns:a16="http://schemas.microsoft.com/office/drawing/2014/main" id="{28048E7A-7E8D-3286-76AE-6807713B2F75}"/>
              </a:ext>
            </a:extLst>
          </p:cNvPr>
          <p:cNvSpPr txBox="1"/>
          <p:nvPr/>
        </p:nvSpPr>
        <p:spPr>
          <a:xfrm>
            <a:off x="695967" y="5718093"/>
            <a:ext cx="7116393" cy="338554"/>
          </a:xfrm>
          <a:prstGeom prst="rect">
            <a:avLst/>
          </a:prstGeom>
          <a:noFill/>
        </p:spPr>
        <p:txBody>
          <a:bodyPr wrap="square" rtlCol="0">
            <a:spAutoFit/>
          </a:bodyPr>
          <a:lstStyle/>
          <a:p>
            <a:r>
              <a:rPr lang="en-US" sz="1600" dirty="0">
                <a:latin typeface="Baskerville Old Face" panose="02020602080505020303" pitchFamily="18" charset="0"/>
              </a:rPr>
              <a:t>To create stroke with fine tail, release the left button of the mouse while dragging it</a:t>
            </a:r>
          </a:p>
        </p:txBody>
      </p:sp>
      <p:sp>
        <p:nvSpPr>
          <p:cNvPr id="17" name="TextBox 16">
            <a:extLst>
              <a:ext uri="{FF2B5EF4-FFF2-40B4-BE49-F238E27FC236}">
                <a16:creationId xmlns:a16="http://schemas.microsoft.com/office/drawing/2014/main" id="{A1BDF0C8-F57F-07B3-B5E0-C7ADD1A01CD4}"/>
              </a:ext>
            </a:extLst>
          </p:cNvPr>
          <p:cNvSpPr txBox="1"/>
          <p:nvPr/>
        </p:nvSpPr>
        <p:spPr>
          <a:xfrm>
            <a:off x="695967" y="5453533"/>
            <a:ext cx="4134465" cy="307777"/>
          </a:xfrm>
          <a:prstGeom prst="rect">
            <a:avLst/>
          </a:prstGeom>
          <a:noFill/>
        </p:spPr>
        <p:txBody>
          <a:bodyPr wrap="none" rtlCol="0">
            <a:spAutoFit/>
          </a:bodyPr>
          <a:lstStyle/>
          <a:p>
            <a:r>
              <a:rPr lang="zh-TW" altLang="en-US" sz="1400" b="0" i="0" u="none" strike="noStrike" dirty="0">
                <a:solidFill>
                  <a:srgbClr val="000000"/>
                </a:solidFill>
                <a:effectLst/>
                <a:latin typeface="Arial" panose="020B0604020202020204" pitchFamily="34" charset="0"/>
              </a:rPr>
              <a:t>放開滑鼠左鍵同時保持滑鼠移動，可產生尖尾效果</a:t>
            </a:r>
            <a:endParaRPr lang="zh-TW" altLang="en-US" sz="1400" b="0" dirty="0">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3987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609047" y="274269"/>
            <a:ext cx="79517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如何畫出好線條</a:t>
            </a:r>
            <a:r>
              <a:rPr lang="zh-TW" altLang="en-US" sz="1600" dirty="0">
                <a:solidFill>
                  <a:srgbClr val="C00000"/>
                </a:solidFill>
                <a:latin typeface="Microsoft JhengHei" panose="020B0604030504040204" pitchFamily="34" charset="-120"/>
                <a:ea typeface="Microsoft JhengHei" panose="020B0604030504040204" pitchFamily="34" charset="-120"/>
              </a:rPr>
              <a:t> </a:t>
            </a:r>
            <a:r>
              <a:rPr lang="en-US" altLang="ja-JP" sz="3200" dirty="0">
                <a:solidFill>
                  <a:srgbClr val="6A110A"/>
                </a:solidFill>
                <a:latin typeface="Baskerville Old Face" panose="02020602080505020303" pitchFamily="18" charset="0"/>
                <a:ea typeface="Adobe Fan Heiti Std B" pitchFamily="34" charset="-128"/>
              </a:rPr>
              <a:t>How to Draw a Nice Stroke</a:t>
            </a:r>
            <a:endParaRPr lang="en-US" sz="1600" dirty="0">
              <a:solidFill>
                <a:srgbClr val="EF8419"/>
              </a:solidFill>
            </a:endParaRPr>
          </a:p>
        </p:txBody>
      </p:sp>
      <p:sp>
        <p:nvSpPr>
          <p:cNvPr id="18" name="TextBox 17">
            <a:extLst>
              <a:ext uri="{FF2B5EF4-FFF2-40B4-BE49-F238E27FC236}">
                <a16:creationId xmlns:a16="http://schemas.microsoft.com/office/drawing/2014/main" id="{B9D0D5B3-530A-ACDB-9D59-F18002425D9D}"/>
              </a:ext>
            </a:extLst>
          </p:cNvPr>
          <p:cNvSpPr txBox="1"/>
          <p:nvPr/>
        </p:nvSpPr>
        <p:spPr>
          <a:xfrm>
            <a:off x="1064777" y="2085296"/>
            <a:ext cx="4731359" cy="461665"/>
          </a:xfrm>
          <a:prstGeom prst="rect">
            <a:avLst/>
          </a:prstGeom>
          <a:noFill/>
        </p:spPr>
        <p:txBody>
          <a:bodyPr wrap="square" rtlCol="0">
            <a:spAutoFit/>
          </a:bodyPr>
          <a:lstStyle/>
          <a:p>
            <a:r>
              <a:rPr lang="en-US" sz="2400" dirty="0">
                <a:latin typeface="Baskerville Old Face" panose="02020602080505020303" pitchFamily="18" charset="0"/>
              </a:rPr>
              <a:t>move your brush with varying speed</a:t>
            </a:r>
          </a:p>
        </p:txBody>
      </p:sp>
      <p:sp>
        <p:nvSpPr>
          <p:cNvPr id="19" name="TextBox 18">
            <a:extLst>
              <a:ext uri="{FF2B5EF4-FFF2-40B4-BE49-F238E27FC236}">
                <a16:creationId xmlns:a16="http://schemas.microsoft.com/office/drawing/2014/main" id="{B3AA417E-3B6D-F401-9666-831EB3D79585}"/>
              </a:ext>
            </a:extLst>
          </p:cNvPr>
          <p:cNvSpPr txBox="1"/>
          <p:nvPr/>
        </p:nvSpPr>
        <p:spPr>
          <a:xfrm>
            <a:off x="1043608" y="1707077"/>
            <a:ext cx="2342171" cy="461665"/>
          </a:xfrm>
          <a:prstGeom prst="rect">
            <a:avLst/>
          </a:prstGeom>
          <a:noFill/>
        </p:spPr>
        <p:txBody>
          <a:bodyPr wrap="square" rtlCol="0">
            <a:spAutoFit/>
          </a:bodyPr>
          <a:lstStyle/>
          <a:p>
            <a:r>
              <a:rPr lang="zh-TW" altLang="en-US" sz="2400" dirty="0"/>
              <a:t>以多變速度運筆</a:t>
            </a:r>
            <a:endParaRPr lang="zh-TW" altLang="en-US" sz="2400" b="0" dirty="0">
              <a:effectLst/>
              <a:latin typeface="微軟正黑體" panose="020B0604030504040204" pitchFamily="34" charset="-120"/>
              <a:ea typeface="微軟正黑體" panose="020B0604030504040204" pitchFamily="34" charset="-12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52" y="2924944"/>
            <a:ext cx="8511031" cy="2156937"/>
          </a:xfrm>
          <a:prstGeom prst="rect">
            <a:avLst/>
          </a:prstGeom>
        </p:spPr>
      </p:pic>
    </p:spTree>
    <p:extLst>
      <p:ext uri="{BB962C8B-B14F-4D97-AF65-F5344CB8AC3E}">
        <p14:creationId xmlns:p14="http://schemas.microsoft.com/office/powerpoint/2010/main" val="1041739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609047" y="274269"/>
            <a:ext cx="79517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如何畫出好線條</a:t>
            </a:r>
            <a:r>
              <a:rPr lang="zh-TW" altLang="en-US" sz="1600" dirty="0">
                <a:solidFill>
                  <a:srgbClr val="C00000"/>
                </a:solidFill>
                <a:latin typeface="Microsoft JhengHei" panose="020B0604030504040204" pitchFamily="34" charset="-120"/>
                <a:ea typeface="Microsoft JhengHei" panose="020B0604030504040204" pitchFamily="34" charset="-120"/>
              </a:rPr>
              <a:t> </a:t>
            </a:r>
            <a:r>
              <a:rPr lang="en-US" altLang="ja-JP" sz="3200" dirty="0">
                <a:solidFill>
                  <a:srgbClr val="6A110A"/>
                </a:solidFill>
                <a:latin typeface="Baskerville Old Face" panose="02020602080505020303" pitchFamily="18" charset="0"/>
                <a:ea typeface="Adobe Fan Heiti Std B" pitchFamily="34" charset="-128"/>
              </a:rPr>
              <a:t>How to Draw a Nice Stroke</a:t>
            </a:r>
            <a:endParaRPr lang="en-US" sz="1600" dirty="0">
              <a:solidFill>
                <a:srgbClr val="EF8419"/>
              </a:solidFill>
            </a:endParaRPr>
          </a:p>
        </p:txBody>
      </p:sp>
      <p:sp>
        <p:nvSpPr>
          <p:cNvPr id="16" name="TextBox 15">
            <a:extLst>
              <a:ext uri="{FF2B5EF4-FFF2-40B4-BE49-F238E27FC236}">
                <a16:creationId xmlns:a16="http://schemas.microsoft.com/office/drawing/2014/main" id="{B9D0D5B3-530A-ACDB-9D59-F18002425D9D}"/>
              </a:ext>
            </a:extLst>
          </p:cNvPr>
          <p:cNvSpPr txBox="1"/>
          <p:nvPr/>
        </p:nvSpPr>
        <p:spPr>
          <a:xfrm>
            <a:off x="1072989" y="3253237"/>
            <a:ext cx="6623249" cy="2308324"/>
          </a:xfrm>
          <a:prstGeom prst="rect">
            <a:avLst/>
          </a:prstGeom>
          <a:noFill/>
        </p:spPr>
        <p:txBody>
          <a:bodyPr wrap="square" rtlCol="0">
            <a:spAutoFit/>
          </a:bodyPr>
          <a:lstStyle/>
          <a:p>
            <a:r>
              <a:rPr lang="en-US" sz="2400" dirty="0">
                <a:latin typeface="Baskerville Old Face" panose="02020602080505020303" pitchFamily="18" charset="0"/>
              </a:rPr>
              <a:t>The brush in ink art is highly elastic and the paper for ink art absorbs water heavily. The speed of brush determines the amount of pigment being absorbed by paper and thus the shape of the stroke. A brush moving with varying speed creates dynamic stroke with interesting changes of shapes</a:t>
            </a:r>
          </a:p>
        </p:txBody>
      </p:sp>
      <p:sp>
        <p:nvSpPr>
          <p:cNvPr id="17" name="TextBox 16">
            <a:extLst>
              <a:ext uri="{FF2B5EF4-FFF2-40B4-BE49-F238E27FC236}">
                <a16:creationId xmlns:a16="http://schemas.microsoft.com/office/drawing/2014/main" id="{B3AA417E-3B6D-F401-9666-831EB3D79585}"/>
              </a:ext>
            </a:extLst>
          </p:cNvPr>
          <p:cNvSpPr txBox="1"/>
          <p:nvPr/>
        </p:nvSpPr>
        <p:spPr>
          <a:xfrm>
            <a:off x="1051820" y="1556792"/>
            <a:ext cx="6140362" cy="1569660"/>
          </a:xfrm>
          <a:prstGeom prst="rect">
            <a:avLst/>
          </a:prstGeom>
          <a:noFill/>
        </p:spPr>
        <p:txBody>
          <a:bodyPr wrap="square" rtlCol="0">
            <a:spAutoFit/>
          </a:bodyPr>
          <a:lstStyle/>
          <a:p>
            <a:r>
              <a:rPr lang="zh-TW" altLang="en-US" sz="2400" dirty="0"/>
              <a:t>水墨畫筆具有高彈性力，而水墨畫紙則有較強的吸水力。運筆速度影響顏料為畫紙所吸收的量，從而決定線條形態。 以多變速度運筆可產生具動感、 形態多變的線條</a:t>
            </a:r>
            <a:endParaRPr lang="zh-TW" altLang="en-US" sz="2400" b="0" dirty="0">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63608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609047" y="274269"/>
            <a:ext cx="79517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如何畫出好線條</a:t>
            </a:r>
            <a:r>
              <a:rPr lang="zh-TW" altLang="en-US" sz="1600" dirty="0">
                <a:solidFill>
                  <a:srgbClr val="C00000"/>
                </a:solidFill>
                <a:latin typeface="Microsoft JhengHei" panose="020B0604030504040204" pitchFamily="34" charset="-120"/>
                <a:ea typeface="Microsoft JhengHei" panose="020B0604030504040204" pitchFamily="34" charset="-120"/>
              </a:rPr>
              <a:t> </a:t>
            </a:r>
            <a:r>
              <a:rPr lang="en-US" altLang="ja-JP" sz="3200" dirty="0">
                <a:solidFill>
                  <a:srgbClr val="6A110A"/>
                </a:solidFill>
                <a:latin typeface="Baskerville Old Face" panose="02020602080505020303" pitchFamily="18" charset="0"/>
                <a:ea typeface="Adobe Fan Heiti Std B" pitchFamily="34" charset="-128"/>
              </a:rPr>
              <a:t>How to Draw a Nice Stroke</a:t>
            </a:r>
            <a:endParaRPr lang="en-US" sz="1600" dirty="0">
              <a:solidFill>
                <a:srgbClr val="EF8419"/>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2999" y="2492896"/>
            <a:ext cx="6723888" cy="2602992"/>
          </a:xfrm>
          <a:prstGeom prst="rect">
            <a:avLst/>
          </a:prstGeom>
        </p:spPr>
      </p:pic>
    </p:spTree>
    <p:extLst>
      <p:ext uri="{BB962C8B-B14F-4D97-AF65-F5344CB8AC3E}">
        <p14:creationId xmlns:p14="http://schemas.microsoft.com/office/powerpoint/2010/main" val="2355914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3" y="274269"/>
            <a:ext cx="48245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調色  </a:t>
            </a:r>
            <a:r>
              <a:rPr lang="en-US" altLang="ja-JP" sz="3200" dirty="0">
                <a:solidFill>
                  <a:srgbClr val="6A110A"/>
                </a:solidFill>
                <a:latin typeface="Baskerville Old Face" panose="02020602080505020303" pitchFamily="18" charset="0"/>
                <a:ea typeface="Adobe Fan Heiti Std B" pitchFamily="34" charset="-128"/>
              </a:rPr>
              <a:t>To Set the Pigment</a:t>
            </a:r>
            <a:endParaRPr lang="en-US" sz="3200" dirty="0">
              <a:solidFill>
                <a:srgbClr val="EF8419"/>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4C07E84F-FD71-47B8-8C09-862033C60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251" y="1456571"/>
            <a:ext cx="6999498" cy="4988148"/>
          </a:xfrm>
          <a:prstGeom prst="rect">
            <a:avLst/>
          </a:prstGeom>
        </p:spPr>
      </p:pic>
    </p:spTree>
    <p:extLst>
      <p:ext uri="{BB962C8B-B14F-4D97-AF65-F5344CB8AC3E}">
        <p14:creationId xmlns:p14="http://schemas.microsoft.com/office/powerpoint/2010/main" val="3784968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4">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3" y="274269"/>
            <a:ext cx="48245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調色  </a:t>
            </a:r>
            <a:r>
              <a:rPr lang="en-US" altLang="ja-JP" sz="3200" dirty="0">
                <a:solidFill>
                  <a:srgbClr val="6A110A"/>
                </a:solidFill>
                <a:latin typeface="Baskerville Old Face" panose="02020602080505020303" pitchFamily="18" charset="0"/>
                <a:ea typeface="Adobe Fan Heiti Std B" pitchFamily="34" charset="-128"/>
              </a:rPr>
              <a:t>To Set the Pigment</a:t>
            </a:r>
            <a:endParaRPr lang="en-US" sz="3200" dirty="0">
              <a:solidFill>
                <a:srgbClr val="EF8419"/>
              </a:solidFill>
            </a:endParaRPr>
          </a:p>
        </p:txBody>
      </p:sp>
      <p:sp>
        <p:nvSpPr>
          <p:cNvPr id="8" name="TextBox 7">
            <a:extLst>
              <a:ext uri="{FF2B5EF4-FFF2-40B4-BE49-F238E27FC236}">
                <a16:creationId xmlns:a16="http://schemas.microsoft.com/office/drawing/2014/main" id="{62E8EF6A-F02D-4CAE-82C8-C6BC9FCFAF9E}"/>
              </a:ext>
            </a:extLst>
          </p:cNvPr>
          <p:cNvSpPr txBox="1"/>
          <p:nvPr/>
        </p:nvSpPr>
        <p:spPr>
          <a:xfrm>
            <a:off x="1762710" y="1826931"/>
            <a:ext cx="5280613" cy="461665"/>
          </a:xfrm>
          <a:prstGeom prst="rect">
            <a:avLst/>
          </a:prstGeom>
          <a:noFill/>
        </p:spPr>
        <p:txBody>
          <a:bodyPr wrap="none" rtlCol="0">
            <a:spAutoFit/>
          </a:bodyPr>
          <a:lstStyle/>
          <a:p>
            <a:pPr>
              <a:spcBef>
                <a:spcPts val="0"/>
              </a:spcBef>
              <a:spcAft>
                <a:spcPts val="0"/>
              </a:spcAft>
            </a:pPr>
            <a:r>
              <a:rPr lang="zh-TW" altLang="en-US" sz="2400" dirty="0">
                <a:latin typeface="Microsoft JhengHei" panose="020B0604030504040204" pitchFamily="34" charset="-120"/>
                <a:ea typeface="Microsoft JhengHei" panose="020B0604030504040204" pitchFamily="34" charset="-120"/>
              </a:rPr>
              <a:t>為什麼我不能畫出我心中想要的效果</a:t>
            </a:r>
            <a:r>
              <a:rPr lang="en-US" altLang="zh-TW" sz="2400" dirty="0">
                <a:latin typeface="Microsoft JhengHei" panose="020B0604030504040204" pitchFamily="34" charset="-120"/>
                <a:ea typeface="Microsoft JhengHei" panose="020B0604030504040204" pitchFamily="34" charset="-120"/>
              </a:rPr>
              <a:t>?</a:t>
            </a:r>
            <a:endParaRPr lang="zh-TW" altLang="en-US" sz="2400" b="0" dirty="0">
              <a:effectLst/>
              <a:latin typeface="Microsoft JhengHei" panose="020B0604030504040204" pitchFamily="34" charset="-120"/>
              <a:ea typeface="Microsoft JhengHei" panose="020B0604030504040204" pitchFamily="34" charset="-120"/>
            </a:endParaRPr>
          </a:p>
        </p:txBody>
      </p:sp>
      <p:sp>
        <p:nvSpPr>
          <p:cNvPr id="9" name="TextBox 8">
            <a:extLst>
              <a:ext uri="{FF2B5EF4-FFF2-40B4-BE49-F238E27FC236}">
                <a16:creationId xmlns:a16="http://schemas.microsoft.com/office/drawing/2014/main" id="{A17BD401-AEE9-4362-A7BF-26017C0FB2AB}"/>
              </a:ext>
            </a:extLst>
          </p:cNvPr>
          <p:cNvSpPr txBox="1"/>
          <p:nvPr/>
        </p:nvSpPr>
        <p:spPr>
          <a:xfrm>
            <a:off x="1747244" y="2211640"/>
            <a:ext cx="6480720" cy="461665"/>
          </a:xfrm>
          <a:prstGeom prst="rect">
            <a:avLst/>
          </a:prstGeom>
          <a:noFill/>
        </p:spPr>
        <p:txBody>
          <a:bodyPr wrap="square" rtlCol="0">
            <a:spAutoFit/>
          </a:bodyPr>
          <a:lstStyle/>
          <a:p>
            <a:r>
              <a:rPr lang="en-US" sz="2400" b="0" i="0" u="none" strike="noStrike" dirty="0">
                <a:solidFill>
                  <a:srgbClr val="000000"/>
                </a:solidFill>
                <a:effectLst/>
                <a:latin typeface="Baskerville Old Face" panose="02020602080505020303" pitchFamily="18" charset="0"/>
              </a:rPr>
              <a:t>Why can't I paint the effects that I want?</a:t>
            </a:r>
            <a:endParaRPr lang="en-US" sz="2400" dirty="0">
              <a:latin typeface="Baskerville Old Face" panose="02020602080505020303" pitchFamily="18" charset="0"/>
            </a:endParaRPr>
          </a:p>
        </p:txBody>
      </p:sp>
      <p:sp>
        <p:nvSpPr>
          <p:cNvPr id="2" name="TextBox 1">
            <a:extLst>
              <a:ext uri="{FF2B5EF4-FFF2-40B4-BE49-F238E27FC236}">
                <a16:creationId xmlns:a16="http://schemas.microsoft.com/office/drawing/2014/main" id="{6FDD3748-AD35-4827-8C23-1B4FA1780ED7}"/>
              </a:ext>
            </a:extLst>
          </p:cNvPr>
          <p:cNvSpPr txBox="1"/>
          <p:nvPr/>
        </p:nvSpPr>
        <p:spPr>
          <a:xfrm>
            <a:off x="728386" y="1532795"/>
            <a:ext cx="1079142" cy="1107996"/>
          </a:xfrm>
          <a:prstGeom prst="rect">
            <a:avLst/>
          </a:prstGeom>
          <a:noFill/>
        </p:spPr>
        <p:txBody>
          <a:bodyPr wrap="none" rtlCol="0">
            <a:spAutoFit/>
          </a:bodyPr>
          <a:lstStyle/>
          <a:p>
            <a:r>
              <a:rPr lang="en-US" sz="6600" b="0" i="0" u="none" strike="noStrike" dirty="0">
                <a:solidFill>
                  <a:srgbClr val="000000"/>
                </a:solidFill>
                <a:effectLst/>
                <a:latin typeface="Arial" panose="020B0604020202020204" pitchFamily="34" charset="0"/>
              </a:rPr>
              <a:t>Q:</a:t>
            </a:r>
            <a:endParaRPr lang="en-US" sz="6600" dirty="0"/>
          </a:p>
        </p:txBody>
      </p:sp>
      <p:sp>
        <p:nvSpPr>
          <p:cNvPr id="11" name="TextBox 10">
            <a:extLst>
              <a:ext uri="{FF2B5EF4-FFF2-40B4-BE49-F238E27FC236}">
                <a16:creationId xmlns:a16="http://schemas.microsoft.com/office/drawing/2014/main" id="{DC3F35E7-84DB-447F-8679-1598D540A974}"/>
              </a:ext>
            </a:extLst>
          </p:cNvPr>
          <p:cNvSpPr txBox="1"/>
          <p:nvPr/>
        </p:nvSpPr>
        <p:spPr>
          <a:xfrm>
            <a:off x="836417" y="3494243"/>
            <a:ext cx="984565" cy="1107996"/>
          </a:xfrm>
          <a:prstGeom prst="rect">
            <a:avLst/>
          </a:prstGeom>
          <a:noFill/>
        </p:spPr>
        <p:txBody>
          <a:bodyPr wrap="none" rtlCol="0">
            <a:spAutoFit/>
          </a:bodyPr>
          <a:lstStyle/>
          <a:p>
            <a:r>
              <a:rPr lang="en-US" sz="6600" b="0" i="0" u="none" strike="noStrike" dirty="0">
                <a:solidFill>
                  <a:srgbClr val="000000"/>
                </a:solidFill>
                <a:effectLst/>
                <a:latin typeface="Arial" panose="020B0604020202020204" pitchFamily="34" charset="0"/>
              </a:rPr>
              <a:t>A:</a:t>
            </a:r>
            <a:endParaRPr lang="en-US" sz="6600" dirty="0"/>
          </a:p>
        </p:txBody>
      </p:sp>
      <p:sp>
        <p:nvSpPr>
          <p:cNvPr id="14" name="TextBox 13">
            <a:extLst>
              <a:ext uri="{FF2B5EF4-FFF2-40B4-BE49-F238E27FC236}">
                <a16:creationId xmlns:a16="http://schemas.microsoft.com/office/drawing/2014/main" id="{E5E1F7E4-924B-43E3-A4F1-74CC9B1F0A41}"/>
              </a:ext>
            </a:extLst>
          </p:cNvPr>
          <p:cNvSpPr txBox="1"/>
          <p:nvPr/>
        </p:nvSpPr>
        <p:spPr>
          <a:xfrm>
            <a:off x="1762710" y="3773327"/>
            <a:ext cx="7277597" cy="1200329"/>
          </a:xfrm>
          <a:prstGeom prst="rect">
            <a:avLst/>
          </a:prstGeom>
          <a:noFill/>
        </p:spPr>
        <p:txBody>
          <a:bodyPr wrap="square" rtlCol="0">
            <a:spAutoFit/>
          </a:bodyPr>
          <a:lstStyle/>
          <a:p>
            <a:pPr rtl="0">
              <a:spcBef>
                <a:spcPts val="0"/>
              </a:spcBef>
              <a:spcAft>
                <a:spcPts val="0"/>
              </a:spcAft>
            </a:pPr>
            <a:r>
              <a:rPr lang="zh-TW" altLang="en-US" sz="2400" b="0" i="0" u="none" strike="noStrike" dirty="0">
                <a:solidFill>
                  <a:srgbClr val="000000"/>
                </a:solidFill>
                <a:effectLst/>
                <a:latin typeface="微軟正黑體" panose="020B0604030504040204" pitchFamily="34" charset="-120"/>
                <a:ea typeface="微軟正黑體" panose="020B0604030504040204" pitchFamily="34" charset="-120"/>
              </a:rPr>
              <a:t>你沒有把顏料正確調校好。請記住，顏料</a:t>
            </a:r>
            <a:endParaRPr lang="en-US" altLang="zh-TW" sz="2400" b="0" i="0" u="none" strike="noStrike" dirty="0">
              <a:solidFill>
                <a:srgbClr val="000000"/>
              </a:solidFill>
              <a:effectLst/>
              <a:latin typeface="微軟正黑體" panose="020B0604030504040204" pitchFamily="34" charset="-120"/>
              <a:ea typeface="微軟正黑體" panose="020B0604030504040204" pitchFamily="34" charset="-120"/>
            </a:endParaRPr>
          </a:p>
          <a:p>
            <a:pPr rtl="0">
              <a:spcBef>
                <a:spcPts val="0"/>
              </a:spcBef>
              <a:spcAft>
                <a:spcPts val="0"/>
              </a:spcAft>
            </a:pPr>
            <a:r>
              <a:rPr lang="zh-TW" altLang="en-US" sz="2400" b="0" i="0" u="none" strike="noStrike" dirty="0">
                <a:solidFill>
                  <a:srgbClr val="000000"/>
                </a:solidFill>
                <a:effectLst/>
                <a:latin typeface="微軟正黑體" panose="020B0604030504040204" pitchFamily="34" charset="-120"/>
                <a:ea typeface="微軟正黑體" panose="020B0604030504040204" pitchFamily="34" charset="-120"/>
              </a:rPr>
              <a:t>並不單純等於顏色。</a:t>
            </a:r>
            <a:endParaRPr lang="en-US" altLang="zh-TW" sz="2400" b="0" i="0" u="none" strike="noStrike" dirty="0">
              <a:solidFill>
                <a:srgbClr val="000000"/>
              </a:solidFill>
              <a:effectLst/>
              <a:latin typeface="微軟正黑體" panose="020B0604030504040204" pitchFamily="34" charset="-120"/>
              <a:ea typeface="微軟正黑體" panose="020B0604030504040204" pitchFamily="34" charset="-120"/>
            </a:endParaRPr>
          </a:p>
          <a:p>
            <a:pPr rtl="0">
              <a:spcBef>
                <a:spcPts val="0"/>
              </a:spcBef>
              <a:spcAft>
                <a:spcPts val="0"/>
              </a:spcAft>
            </a:pPr>
            <a:r>
              <a:rPr lang="en-US" altLang="zh-TW" sz="2400" dirty="0">
                <a:solidFill>
                  <a:srgbClr val="000000"/>
                </a:solidFill>
                <a:latin typeface="微軟正黑體" panose="020B0604030504040204" pitchFamily="34" charset="-120"/>
                <a:ea typeface="微軟正黑體" panose="020B0604030504040204" pitchFamily="34" charset="-120"/>
              </a:rPr>
              <a:t>        </a:t>
            </a:r>
            <a:r>
              <a:rPr lang="zh-TW" altLang="en-US" sz="2400" b="0" i="0" u="none" strike="noStrike" dirty="0">
                <a:solidFill>
                  <a:srgbClr val="AA2222"/>
                </a:solidFill>
                <a:effectLst/>
                <a:latin typeface="微軟正黑體" panose="020B0604030504040204" pitchFamily="34" charset="-120"/>
                <a:ea typeface="微軟正黑體" panose="020B0604030504040204" pitchFamily="34" charset="-120"/>
              </a:rPr>
              <a:t>顏料 </a:t>
            </a:r>
            <a:r>
              <a:rPr lang="en-US" altLang="zh-TW" sz="2400" b="0" i="0" u="none" strike="noStrike" dirty="0">
                <a:solidFill>
                  <a:srgbClr val="AA2222"/>
                </a:solidFill>
                <a:effectLst/>
                <a:latin typeface="微軟正黑體" panose="020B0604030504040204" pitchFamily="34" charset="-120"/>
                <a:ea typeface="微軟正黑體" panose="020B0604030504040204" pitchFamily="34" charset="-120"/>
              </a:rPr>
              <a:t>= </a:t>
            </a:r>
            <a:r>
              <a:rPr lang="zh-TW" altLang="en-US" sz="2400" b="0" i="0" u="none" strike="noStrike" dirty="0">
                <a:solidFill>
                  <a:srgbClr val="AA2222"/>
                </a:solidFill>
                <a:effectLst/>
                <a:latin typeface="微軟正黑體" panose="020B0604030504040204" pitchFamily="34" charset="-120"/>
                <a:ea typeface="微軟正黑體" panose="020B0604030504040204" pitchFamily="34" charset="-120"/>
              </a:rPr>
              <a:t>顏料水量 </a:t>
            </a:r>
            <a:r>
              <a:rPr lang="en-US" altLang="zh-TW" sz="2400" b="0" i="0" u="none" strike="noStrike" dirty="0">
                <a:solidFill>
                  <a:srgbClr val="AA2222"/>
                </a:solidFill>
                <a:effectLst/>
                <a:latin typeface="微軟正黑體" panose="020B0604030504040204" pitchFamily="34" charset="-120"/>
                <a:ea typeface="微軟正黑體" panose="020B0604030504040204" pitchFamily="34" charset="-120"/>
              </a:rPr>
              <a:t>+ </a:t>
            </a:r>
            <a:r>
              <a:rPr lang="zh-TW" altLang="en-US" sz="2400" b="0" i="0" u="none" strike="noStrike" dirty="0">
                <a:solidFill>
                  <a:srgbClr val="AA2222"/>
                </a:solidFill>
                <a:effectLst/>
                <a:latin typeface="微軟正黑體" panose="020B0604030504040204" pitchFamily="34" charset="-120"/>
                <a:ea typeface="微軟正黑體" panose="020B0604030504040204" pitchFamily="34" charset="-120"/>
              </a:rPr>
              <a:t>畫筆乾濕度 </a:t>
            </a:r>
            <a:r>
              <a:rPr lang="en-US" altLang="zh-TW" sz="2400" b="0" i="0" u="none" strike="noStrike" dirty="0">
                <a:solidFill>
                  <a:srgbClr val="AA2222"/>
                </a:solidFill>
                <a:effectLst/>
                <a:latin typeface="微軟正黑體" panose="020B0604030504040204" pitchFamily="34" charset="-120"/>
                <a:ea typeface="微軟正黑體" panose="020B0604030504040204" pitchFamily="34" charset="-120"/>
              </a:rPr>
              <a:t>+ </a:t>
            </a:r>
            <a:r>
              <a:rPr lang="zh-TW" altLang="en-US" sz="2400" b="0" i="0" u="none" strike="noStrike" dirty="0">
                <a:solidFill>
                  <a:srgbClr val="AA2222"/>
                </a:solidFill>
                <a:effectLst/>
                <a:latin typeface="微軟正黑體" panose="020B0604030504040204" pitchFamily="34" charset="-120"/>
                <a:ea typeface="微軟正黑體" panose="020B0604030504040204" pitchFamily="34" charset="-120"/>
              </a:rPr>
              <a:t>顏色值</a:t>
            </a:r>
            <a:endParaRPr lang="zh-TW" altLang="en-US" sz="2400" b="0" dirty="0">
              <a:solidFill>
                <a:srgbClr val="AA2222"/>
              </a:solidFill>
              <a:effectLst/>
              <a:latin typeface="微軟正黑體" panose="020B0604030504040204" pitchFamily="34" charset="-120"/>
              <a:ea typeface="微軟正黑體" panose="020B0604030504040204" pitchFamily="34" charset="-120"/>
            </a:endParaRPr>
          </a:p>
        </p:txBody>
      </p:sp>
      <p:sp>
        <p:nvSpPr>
          <p:cNvPr id="16" name="TextBox 15">
            <a:extLst>
              <a:ext uri="{FF2B5EF4-FFF2-40B4-BE49-F238E27FC236}">
                <a16:creationId xmlns:a16="http://schemas.microsoft.com/office/drawing/2014/main" id="{F41EB75D-0E48-4746-9F57-71AEE8E4A737}"/>
              </a:ext>
            </a:extLst>
          </p:cNvPr>
          <p:cNvSpPr txBox="1"/>
          <p:nvPr/>
        </p:nvSpPr>
        <p:spPr>
          <a:xfrm>
            <a:off x="1762710" y="5107424"/>
            <a:ext cx="7560840" cy="1200329"/>
          </a:xfrm>
          <a:prstGeom prst="rect">
            <a:avLst/>
          </a:prstGeom>
          <a:noFill/>
        </p:spPr>
        <p:txBody>
          <a:bodyPr wrap="square" rtlCol="0">
            <a:spAutoFit/>
          </a:bodyPr>
          <a:lstStyle/>
          <a:p>
            <a:pPr rtl="0">
              <a:spcBef>
                <a:spcPts val="0"/>
              </a:spcBef>
              <a:spcAft>
                <a:spcPts val="0"/>
              </a:spcAft>
            </a:pPr>
            <a:r>
              <a:rPr lang="en-US" sz="2400" b="0" i="0" u="none" strike="noStrike" dirty="0">
                <a:solidFill>
                  <a:srgbClr val="000000"/>
                </a:solidFill>
                <a:effectLst/>
                <a:latin typeface="Baskerville Old Face" panose="02020602080505020303" pitchFamily="18" charset="0"/>
              </a:rPr>
              <a:t>You do not set the right pigment. Remember: pigment doesn't just mean color.</a:t>
            </a:r>
          </a:p>
          <a:p>
            <a:pPr rtl="0">
              <a:spcBef>
                <a:spcPts val="0"/>
              </a:spcBef>
              <a:spcAft>
                <a:spcPts val="0"/>
              </a:spcAft>
            </a:pPr>
            <a:r>
              <a:rPr lang="en-US" sz="2400" dirty="0">
                <a:solidFill>
                  <a:srgbClr val="000000"/>
                </a:solidFill>
                <a:latin typeface="Baskerville Old Face" panose="02020602080505020303" pitchFamily="18" charset="0"/>
              </a:rPr>
              <a:t>     </a:t>
            </a:r>
            <a:r>
              <a:rPr lang="en-US" sz="2400" b="0" i="0" u="none" strike="noStrike" dirty="0">
                <a:solidFill>
                  <a:srgbClr val="AA2222"/>
                </a:solidFill>
                <a:effectLst/>
                <a:latin typeface="Baskerville Old Face" panose="02020602080505020303" pitchFamily="18" charset="0"/>
              </a:rPr>
              <a:t>Pigment = wetness of pigment + brush dryness + color</a:t>
            </a:r>
            <a:endParaRPr lang="en-US" sz="2400" b="0" dirty="0">
              <a:solidFill>
                <a:srgbClr val="AA2222"/>
              </a:solidFill>
              <a:effectLst/>
              <a:latin typeface="Baskerville Old Face" panose="02020602080505020303" pitchFamily="18" charset="0"/>
            </a:endParaRPr>
          </a:p>
        </p:txBody>
      </p:sp>
    </p:spTree>
    <p:extLst>
      <p:ext uri="{BB962C8B-B14F-4D97-AF65-F5344CB8AC3E}">
        <p14:creationId xmlns:p14="http://schemas.microsoft.com/office/powerpoint/2010/main" val="3400749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4">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3" y="274269"/>
            <a:ext cx="48245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調色  </a:t>
            </a:r>
            <a:r>
              <a:rPr lang="en-US" altLang="ja-JP" sz="3200" dirty="0">
                <a:solidFill>
                  <a:srgbClr val="6A110A"/>
                </a:solidFill>
                <a:latin typeface="Baskerville Old Face" panose="02020602080505020303" pitchFamily="18" charset="0"/>
                <a:ea typeface="Adobe Fan Heiti Std B" pitchFamily="34" charset="-128"/>
              </a:rPr>
              <a:t>To Set the Pigment</a:t>
            </a:r>
            <a:endParaRPr lang="en-US" sz="3200" dirty="0">
              <a:solidFill>
                <a:srgbClr val="EF8419"/>
              </a:solidFill>
            </a:endParaRPr>
          </a:p>
        </p:txBody>
      </p:sp>
      <p:sp>
        <p:nvSpPr>
          <p:cNvPr id="8" name="TextBox 7">
            <a:extLst>
              <a:ext uri="{FF2B5EF4-FFF2-40B4-BE49-F238E27FC236}">
                <a16:creationId xmlns:a16="http://schemas.microsoft.com/office/drawing/2014/main" id="{62E8EF6A-F02D-4CAE-82C8-C6BC9FCFAF9E}"/>
              </a:ext>
            </a:extLst>
          </p:cNvPr>
          <p:cNvSpPr txBox="1"/>
          <p:nvPr/>
        </p:nvSpPr>
        <p:spPr>
          <a:xfrm>
            <a:off x="2798012" y="1617795"/>
            <a:ext cx="2031325" cy="369332"/>
          </a:xfrm>
          <a:prstGeom prst="rect">
            <a:avLst/>
          </a:prstGeom>
          <a:noFill/>
        </p:spPr>
        <p:txBody>
          <a:bodyPr wrap="none" rtlCol="0">
            <a:spAutoFit/>
          </a:bodyPr>
          <a:lstStyle/>
          <a:p>
            <a:pPr rtl="0">
              <a:spcBef>
                <a:spcPts val="0"/>
              </a:spcBef>
              <a:spcAft>
                <a:spcPts val="0"/>
              </a:spcAft>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什麼是顏料水量？</a:t>
            </a:r>
            <a:endParaRPr lang="zh-TW" altLang="en-US" sz="2400" b="0" dirty="0">
              <a:effectLst/>
              <a:latin typeface="微軟正黑體" panose="020B0604030504040204" pitchFamily="34" charset="-120"/>
              <a:ea typeface="微軟正黑體" panose="020B0604030504040204" pitchFamily="34" charset="-120"/>
            </a:endParaRPr>
          </a:p>
        </p:txBody>
      </p:sp>
      <p:sp>
        <p:nvSpPr>
          <p:cNvPr id="9" name="TextBox 8">
            <a:extLst>
              <a:ext uri="{FF2B5EF4-FFF2-40B4-BE49-F238E27FC236}">
                <a16:creationId xmlns:a16="http://schemas.microsoft.com/office/drawing/2014/main" id="{A17BD401-AEE9-4362-A7BF-26017C0FB2AB}"/>
              </a:ext>
            </a:extLst>
          </p:cNvPr>
          <p:cNvSpPr txBox="1"/>
          <p:nvPr/>
        </p:nvSpPr>
        <p:spPr>
          <a:xfrm>
            <a:off x="2782546" y="2002504"/>
            <a:ext cx="3472828" cy="369332"/>
          </a:xfrm>
          <a:prstGeom prst="rect">
            <a:avLst/>
          </a:prstGeom>
          <a:noFill/>
        </p:spPr>
        <p:txBody>
          <a:bodyPr wrap="square" rtlCol="0">
            <a:spAutoFit/>
          </a:bodyPr>
          <a:lstStyle/>
          <a:p>
            <a:r>
              <a:rPr lang="en-US" sz="1800" b="0" i="0" u="none" strike="noStrike" dirty="0">
                <a:solidFill>
                  <a:srgbClr val="000000"/>
                </a:solidFill>
                <a:effectLst/>
                <a:latin typeface="Baskerville Old Face" panose="02020602080505020303" pitchFamily="18" charset="0"/>
              </a:rPr>
              <a:t>What is wetness of pigment?</a:t>
            </a:r>
            <a:endParaRPr lang="en-US" sz="2400" dirty="0">
              <a:latin typeface="Baskerville Old Face" panose="02020602080505020303" pitchFamily="18" charset="0"/>
            </a:endParaRPr>
          </a:p>
        </p:txBody>
      </p:sp>
      <p:sp>
        <p:nvSpPr>
          <p:cNvPr id="14" name="TextBox 13">
            <a:extLst>
              <a:ext uri="{FF2B5EF4-FFF2-40B4-BE49-F238E27FC236}">
                <a16:creationId xmlns:a16="http://schemas.microsoft.com/office/drawing/2014/main" id="{E5E1F7E4-924B-43E3-A4F1-74CC9B1F0A41}"/>
              </a:ext>
            </a:extLst>
          </p:cNvPr>
          <p:cNvSpPr txBox="1"/>
          <p:nvPr/>
        </p:nvSpPr>
        <p:spPr>
          <a:xfrm>
            <a:off x="2798013" y="2909139"/>
            <a:ext cx="4006236" cy="369332"/>
          </a:xfrm>
          <a:prstGeom prst="rect">
            <a:avLst/>
          </a:prstGeom>
          <a:noFill/>
        </p:spPr>
        <p:txBody>
          <a:bodyPr wrap="square" rtlCol="0">
            <a:spAutoFit/>
          </a:bodyPr>
          <a:lstStyle/>
          <a:p>
            <a:pPr rtl="0">
              <a:spcBef>
                <a:spcPts val="0"/>
              </a:spcBef>
              <a:spcAft>
                <a:spcPts val="0"/>
              </a:spcAft>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是指稀釋顏料的水份量。</a:t>
            </a:r>
            <a:endParaRPr lang="zh-TW" altLang="en-US" sz="2400" b="0" dirty="0">
              <a:solidFill>
                <a:srgbClr val="AA2222"/>
              </a:solidFill>
              <a:effectLst/>
              <a:latin typeface="微軟正黑體" panose="020B0604030504040204" pitchFamily="34" charset="-120"/>
              <a:ea typeface="微軟正黑體" panose="020B0604030504040204" pitchFamily="34" charset="-120"/>
            </a:endParaRPr>
          </a:p>
        </p:txBody>
      </p:sp>
      <p:sp>
        <p:nvSpPr>
          <p:cNvPr id="16" name="TextBox 15">
            <a:extLst>
              <a:ext uri="{FF2B5EF4-FFF2-40B4-BE49-F238E27FC236}">
                <a16:creationId xmlns:a16="http://schemas.microsoft.com/office/drawing/2014/main" id="{F41EB75D-0E48-4746-9F57-71AEE8E4A737}"/>
              </a:ext>
            </a:extLst>
          </p:cNvPr>
          <p:cNvSpPr txBox="1"/>
          <p:nvPr/>
        </p:nvSpPr>
        <p:spPr>
          <a:xfrm>
            <a:off x="2798012" y="3261445"/>
            <a:ext cx="4609490" cy="369332"/>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Baskerville Old Face" panose="02020602080505020303" pitchFamily="18" charset="0"/>
              </a:rPr>
              <a:t>it is the amount of water to dilute a pigment</a:t>
            </a:r>
            <a:endParaRPr lang="en-US" sz="2400" b="0" dirty="0">
              <a:effectLst/>
              <a:latin typeface="Baskerville Old Face" panose="02020602080505020303" pitchFamily="18" charset="0"/>
            </a:endParaRPr>
          </a:p>
        </p:txBody>
      </p:sp>
      <p:sp>
        <p:nvSpPr>
          <p:cNvPr id="13" name="TextBox 12">
            <a:extLst>
              <a:ext uri="{FF2B5EF4-FFF2-40B4-BE49-F238E27FC236}">
                <a16:creationId xmlns:a16="http://schemas.microsoft.com/office/drawing/2014/main" id="{D4139569-587C-4613-9FE3-FB4C07E690BB}"/>
              </a:ext>
            </a:extLst>
          </p:cNvPr>
          <p:cNvSpPr txBox="1"/>
          <p:nvPr/>
        </p:nvSpPr>
        <p:spPr>
          <a:xfrm>
            <a:off x="1763688" y="1323659"/>
            <a:ext cx="1079142" cy="1107996"/>
          </a:xfrm>
          <a:prstGeom prst="rect">
            <a:avLst/>
          </a:prstGeom>
          <a:noFill/>
        </p:spPr>
        <p:txBody>
          <a:bodyPr wrap="none" rtlCol="0">
            <a:spAutoFit/>
          </a:bodyPr>
          <a:lstStyle/>
          <a:p>
            <a:r>
              <a:rPr lang="en-US" sz="6600" b="0" i="0" u="none" strike="noStrike" dirty="0">
                <a:solidFill>
                  <a:srgbClr val="000000"/>
                </a:solidFill>
                <a:effectLst/>
                <a:latin typeface="Arial" panose="020B0604020202020204" pitchFamily="34" charset="0"/>
              </a:rPr>
              <a:t>Q:</a:t>
            </a:r>
            <a:endParaRPr lang="en-US" sz="6600" dirty="0"/>
          </a:p>
        </p:txBody>
      </p:sp>
      <p:sp>
        <p:nvSpPr>
          <p:cNvPr id="17" name="TextBox 16">
            <a:extLst>
              <a:ext uri="{FF2B5EF4-FFF2-40B4-BE49-F238E27FC236}">
                <a16:creationId xmlns:a16="http://schemas.microsoft.com/office/drawing/2014/main" id="{9E8BF9AE-F133-442C-B41A-C7A9FBE3242C}"/>
              </a:ext>
            </a:extLst>
          </p:cNvPr>
          <p:cNvSpPr txBox="1"/>
          <p:nvPr/>
        </p:nvSpPr>
        <p:spPr>
          <a:xfrm>
            <a:off x="1871719" y="2630055"/>
            <a:ext cx="984565" cy="1107996"/>
          </a:xfrm>
          <a:prstGeom prst="rect">
            <a:avLst/>
          </a:prstGeom>
          <a:noFill/>
        </p:spPr>
        <p:txBody>
          <a:bodyPr wrap="none" rtlCol="0">
            <a:spAutoFit/>
          </a:bodyPr>
          <a:lstStyle/>
          <a:p>
            <a:r>
              <a:rPr lang="en-US" sz="6600" b="0" i="0" u="none" strike="noStrike" dirty="0">
                <a:solidFill>
                  <a:srgbClr val="000000"/>
                </a:solidFill>
                <a:effectLst/>
                <a:latin typeface="Arial" panose="020B0604020202020204" pitchFamily="34" charset="0"/>
              </a:rPr>
              <a:t>A:</a:t>
            </a:r>
            <a:endParaRPr lang="en-US" sz="6600" dirty="0"/>
          </a:p>
        </p:txBody>
      </p:sp>
      <p:pic>
        <p:nvPicPr>
          <p:cNvPr id="3" name="Picture 2" descr="A picture containing indoor, food, eaten&#10;&#10;Description automatically generated">
            <a:extLst>
              <a:ext uri="{FF2B5EF4-FFF2-40B4-BE49-F238E27FC236}">
                <a16:creationId xmlns:a16="http://schemas.microsoft.com/office/drawing/2014/main" id="{32AAFB07-7EF0-44A9-B7EC-DABF1A0133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9960" y="4045866"/>
            <a:ext cx="2950763" cy="2124549"/>
          </a:xfrm>
          <a:prstGeom prst="rect">
            <a:avLst/>
          </a:prstGeom>
        </p:spPr>
      </p:pic>
      <p:pic>
        <p:nvPicPr>
          <p:cNvPr id="7" name="Picture 6" descr="A picture containing food, eaten&#10;&#10;Description automatically generated">
            <a:extLst>
              <a:ext uri="{FF2B5EF4-FFF2-40B4-BE49-F238E27FC236}">
                <a16:creationId xmlns:a16="http://schemas.microsoft.com/office/drawing/2014/main" id="{F76D0E3A-98C1-4AD2-828F-1A1B265580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2080" y="4048887"/>
            <a:ext cx="3280715" cy="2121529"/>
          </a:xfrm>
          <a:prstGeom prst="rect">
            <a:avLst/>
          </a:prstGeom>
        </p:spPr>
      </p:pic>
      <p:sp>
        <p:nvSpPr>
          <p:cNvPr id="10" name="TextBox 9">
            <a:extLst>
              <a:ext uri="{FF2B5EF4-FFF2-40B4-BE49-F238E27FC236}">
                <a16:creationId xmlns:a16="http://schemas.microsoft.com/office/drawing/2014/main" id="{C94C2AE5-0AD6-41DA-873B-B0C356DB718B}"/>
              </a:ext>
            </a:extLst>
          </p:cNvPr>
          <p:cNvSpPr txBox="1"/>
          <p:nvPr/>
        </p:nvSpPr>
        <p:spPr>
          <a:xfrm>
            <a:off x="2069669" y="6330122"/>
            <a:ext cx="1015021" cy="307777"/>
          </a:xfrm>
          <a:prstGeom prst="rect">
            <a:avLst/>
          </a:prstGeom>
          <a:noFill/>
        </p:spPr>
        <p:txBody>
          <a:bodyPr wrap="none" rtlCol="0">
            <a:spAutoFit/>
          </a:bodyPr>
          <a:lstStyle/>
          <a:p>
            <a:r>
              <a:rPr lang="en-US" sz="1400" dirty="0">
                <a:latin typeface="Baskerville Old Face" panose="02020602080505020303" pitchFamily="18" charset="0"/>
              </a:rPr>
              <a:t>low wetness</a:t>
            </a:r>
          </a:p>
        </p:txBody>
      </p:sp>
      <p:sp>
        <p:nvSpPr>
          <p:cNvPr id="18" name="TextBox 17">
            <a:extLst>
              <a:ext uri="{FF2B5EF4-FFF2-40B4-BE49-F238E27FC236}">
                <a16:creationId xmlns:a16="http://schemas.microsoft.com/office/drawing/2014/main" id="{26E07CCF-D9CE-4FCF-AAB8-5BAC522EF70F}"/>
              </a:ext>
            </a:extLst>
          </p:cNvPr>
          <p:cNvSpPr txBox="1"/>
          <p:nvPr/>
        </p:nvSpPr>
        <p:spPr>
          <a:xfrm>
            <a:off x="6537164" y="6330122"/>
            <a:ext cx="1074333" cy="307777"/>
          </a:xfrm>
          <a:prstGeom prst="rect">
            <a:avLst/>
          </a:prstGeom>
          <a:noFill/>
        </p:spPr>
        <p:txBody>
          <a:bodyPr wrap="none" rtlCol="0">
            <a:spAutoFit/>
          </a:bodyPr>
          <a:lstStyle/>
          <a:p>
            <a:r>
              <a:rPr lang="en-US" sz="1400" dirty="0">
                <a:latin typeface="Baskerville Old Face" panose="02020602080505020303" pitchFamily="18" charset="0"/>
              </a:rPr>
              <a:t>high wetness</a:t>
            </a:r>
          </a:p>
        </p:txBody>
      </p:sp>
      <p:pic>
        <p:nvPicPr>
          <p:cNvPr id="6" name="Picture 5" descr="A close-up of a car&#10;&#10;Description automatically generated with low confidence">
            <a:extLst>
              <a:ext uri="{FF2B5EF4-FFF2-40B4-BE49-F238E27FC236}">
                <a16:creationId xmlns:a16="http://schemas.microsoft.com/office/drawing/2014/main" id="{9B618639-5B9D-47D0-988F-FCEF3594D6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6145" y="1702615"/>
            <a:ext cx="2622279" cy="608369"/>
          </a:xfrm>
          <a:prstGeom prst="rect">
            <a:avLst/>
          </a:prstGeom>
        </p:spPr>
      </p:pic>
    </p:spTree>
    <p:extLst>
      <p:ext uri="{BB962C8B-B14F-4D97-AF65-F5344CB8AC3E}">
        <p14:creationId xmlns:p14="http://schemas.microsoft.com/office/powerpoint/2010/main" val="3543897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4">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3" y="274269"/>
            <a:ext cx="48245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調色  </a:t>
            </a:r>
            <a:r>
              <a:rPr lang="en-US" altLang="ja-JP" sz="3200" dirty="0">
                <a:solidFill>
                  <a:srgbClr val="6A110A"/>
                </a:solidFill>
                <a:latin typeface="Baskerville Old Face" panose="02020602080505020303" pitchFamily="18" charset="0"/>
                <a:ea typeface="Adobe Fan Heiti Std B" pitchFamily="34" charset="-128"/>
              </a:rPr>
              <a:t>To Set the Pigment</a:t>
            </a:r>
            <a:endParaRPr lang="en-US" sz="3200" dirty="0">
              <a:solidFill>
                <a:srgbClr val="EF8419"/>
              </a:solidFill>
            </a:endParaRPr>
          </a:p>
        </p:txBody>
      </p:sp>
      <p:sp>
        <p:nvSpPr>
          <p:cNvPr id="8" name="TextBox 7">
            <a:extLst>
              <a:ext uri="{FF2B5EF4-FFF2-40B4-BE49-F238E27FC236}">
                <a16:creationId xmlns:a16="http://schemas.microsoft.com/office/drawing/2014/main" id="{62E8EF6A-F02D-4CAE-82C8-C6BC9FCFAF9E}"/>
              </a:ext>
            </a:extLst>
          </p:cNvPr>
          <p:cNvSpPr txBox="1"/>
          <p:nvPr/>
        </p:nvSpPr>
        <p:spPr>
          <a:xfrm>
            <a:off x="2798012" y="1388376"/>
            <a:ext cx="2262158" cy="369332"/>
          </a:xfrm>
          <a:prstGeom prst="rect">
            <a:avLst/>
          </a:prstGeom>
          <a:noFill/>
        </p:spPr>
        <p:txBody>
          <a:bodyPr wrap="none" rtlCol="0">
            <a:spAutoFit/>
          </a:bodyPr>
          <a:lstStyle/>
          <a:p>
            <a:pPr rtl="0">
              <a:spcBef>
                <a:spcPts val="0"/>
              </a:spcBef>
              <a:spcAft>
                <a:spcPts val="0"/>
              </a:spcAft>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什麼是畫筆乾濕度？</a:t>
            </a:r>
            <a:endParaRPr lang="zh-TW" altLang="en-US" sz="2400" b="0" dirty="0">
              <a:effectLst/>
              <a:latin typeface="微軟正黑體" panose="020B0604030504040204" pitchFamily="34" charset="-120"/>
              <a:ea typeface="微軟正黑體" panose="020B0604030504040204" pitchFamily="34" charset="-120"/>
            </a:endParaRPr>
          </a:p>
        </p:txBody>
      </p:sp>
      <p:sp>
        <p:nvSpPr>
          <p:cNvPr id="9" name="TextBox 8">
            <a:extLst>
              <a:ext uri="{FF2B5EF4-FFF2-40B4-BE49-F238E27FC236}">
                <a16:creationId xmlns:a16="http://schemas.microsoft.com/office/drawing/2014/main" id="{A17BD401-AEE9-4362-A7BF-26017C0FB2AB}"/>
              </a:ext>
            </a:extLst>
          </p:cNvPr>
          <p:cNvSpPr txBox="1"/>
          <p:nvPr/>
        </p:nvSpPr>
        <p:spPr>
          <a:xfrm>
            <a:off x="2782546" y="1742297"/>
            <a:ext cx="3472828" cy="461665"/>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Baskerville Old Face" panose="02020602080505020303" pitchFamily="18" charset="0"/>
              </a:rPr>
              <a:t>what is brush dryness</a:t>
            </a:r>
            <a:r>
              <a:rPr lang="en-US" sz="2400" b="0" i="0" u="none" strike="noStrike" dirty="0">
                <a:solidFill>
                  <a:srgbClr val="000000"/>
                </a:solidFill>
                <a:effectLst/>
                <a:latin typeface="Baskerville Old Face" panose="02020602080505020303" pitchFamily="18" charset="0"/>
              </a:rPr>
              <a:t>?</a:t>
            </a:r>
            <a:endParaRPr lang="en-US" b="0" dirty="0">
              <a:effectLst/>
              <a:latin typeface="Baskerville Old Face" panose="02020602080505020303" pitchFamily="18" charset="0"/>
            </a:endParaRPr>
          </a:p>
        </p:txBody>
      </p:sp>
      <p:sp>
        <p:nvSpPr>
          <p:cNvPr id="14" name="TextBox 13">
            <a:extLst>
              <a:ext uri="{FF2B5EF4-FFF2-40B4-BE49-F238E27FC236}">
                <a16:creationId xmlns:a16="http://schemas.microsoft.com/office/drawing/2014/main" id="{E5E1F7E4-924B-43E3-A4F1-74CC9B1F0A41}"/>
              </a:ext>
            </a:extLst>
          </p:cNvPr>
          <p:cNvSpPr txBox="1"/>
          <p:nvPr/>
        </p:nvSpPr>
        <p:spPr>
          <a:xfrm>
            <a:off x="2798013" y="2673967"/>
            <a:ext cx="4870332" cy="646331"/>
          </a:xfrm>
          <a:prstGeom prst="rect">
            <a:avLst/>
          </a:prstGeom>
          <a:noFill/>
        </p:spPr>
        <p:txBody>
          <a:bodyPr wrap="square" rtlCol="0">
            <a:spAutoFit/>
          </a:bodyPr>
          <a:lstStyle/>
          <a:p>
            <a:pPr rtl="0">
              <a:spcBef>
                <a:spcPts val="0"/>
              </a:spcBef>
              <a:spcAft>
                <a:spcPts val="0"/>
              </a:spcAft>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是指畫筆攜帶的顏料量。 畫筆乾濕度通常影響線條連貫性。</a:t>
            </a:r>
            <a:endParaRPr lang="zh-TW" altLang="en-US" sz="2400" b="0" dirty="0">
              <a:solidFill>
                <a:srgbClr val="AA2222"/>
              </a:solidFill>
              <a:effectLst/>
              <a:latin typeface="微軟正黑體" panose="020B0604030504040204" pitchFamily="34" charset="-120"/>
              <a:ea typeface="微軟正黑體" panose="020B0604030504040204" pitchFamily="34" charset="-120"/>
            </a:endParaRPr>
          </a:p>
        </p:txBody>
      </p:sp>
      <p:sp>
        <p:nvSpPr>
          <p:cNvPr id="16" name="TextBox 15">
            <a:extLst>
              <a:ext uri="{FF2B5EF4-FFF2-40B4-BE49-F238E27FC236}">
                <a16:creationId xmlns:a16="http://schemas.microsoft.com/office/drawing/2014/main" id="{F41EB75D-0E48-4746-9F57-71AEE8E4A737}"/>
              </a:ext>
            </a:extLst>
          </p:cNvPr>
          <p:cNvSpPr txBox="1"/>
          <p:nvPr/>
        </p:nvSpPr>
        <p:spPr>
          <a:xfrm>
            <a:off x="2798012" y="3361739"/>
            <a:ext cx="5014348" cy="646331"/>
          </a:xfrm>
          <a:prstGeom prst="rect">
            <a:avLst/>
          </a:prstGeom>
          <a:noFill/>
        </p:spPr>
        <p:txBody>
          <a:bodyPr wrap="square" rtlCol="0">
            <a:spAutoFit/>
          </a:bodyPr>
          <a:lstStyle/>
          <a:p>
            <a:pPr rtl="0">
              <a:spcBef>
                <a:spcPts val="0"/>
              </a:spcBef>
              <a:spcAft>
                <a:spcPts val="0"/>
              </a:spcAft>
            </a:pPr>
            <a:r>
              <a:rPr lang="en-US" dirty="0">
                <a:solidFill>
                  <a:srgbClr val="000000"/>
                </a:solidFill>
                <a:latin typeface="Baskerville Old Face" panose="02020602080505020303" pitchFamily="18" charset="0"/>
              </a:rPr>
              <a:t>I</a:t>
            </a:r>
            <a:r>
              <a:rPr lang="en-US" sz="1800" b="0" i="0" u="none" strike="noStrike" dirty="0">
                <a:solidFill>
                  <a:srgbClr val="000000"/>
                </a:solidFill>
                <a:effectLst/>
                <a:latin typeface="Baskerville Old Face" panose="02020602080505020303" pitchFamily="18" charset="0"/>
              </a:rPr>
              <a:t>t is the amount of pigment stored in the brush</a:t>
            </a:r>
            <a:r>
              <a:rPr lang="en-US" dirty="0">
                <a:latin typeface="Baskerville Old Face" panose="02020602080505020303" pitchFamily="18" charset="0"/>
              </a:rPr>
              <a:t>. U</a:t>
            </a:r>
            <a:r>
              <a:rPr lang="en-US" sz="1800" b="0" i="0" u="none" strike="noStrike" dirty="0">
                <a:solidFill>
                  <a:srgbClr val="000000"/>
                </a:solidFill>
                <a:effectLst/>
                <a:latin typeface="Baskerville Old Face" panose="02020602080505020303" pitchFamily="18" charset="0"/>
              </a:rPr>
              <a:t>sually brush dryness affects the continuity of stroke</a:t>
            </a:r>
            <a:endParaRPr lang="en-US" b="0" dirty="0">
              <a:effectLst/>
              <a:latin typeface="Baskerville Old Face" panose="02020602080505020303" pitchFamily="18" charset="0"/>
            </a:endParaRPr>
          </a:p>
        </p:txBody>
      </p:sp>
      <p:sp>
        <p:nvSpPr>
          <p:cNvPr id="13" name="TextBox 12">
            <a:extLst>
              <a:ext uri="{FF2B5EF4-FFF2-40B4-BE49-F238E27FC236}">
                <a16:creationId xmlns:a16="http://schemas.microsoft.com/office/drawing/2014/main" id="{D4139569-587C-4613-9FE3-FB4C07E690BB}"/>
              </a:ext>
            </a:extLst>
          </p:cNvPr>
          <p:cNvSpPr txBox="1"/>
          <p:nvPr/>
        </p:nvSpPr>
        <p:spPr>
          <a:xfrm>
            <a:off x="1763688" y="1094240"/>
            <a:ext cx="1079142" cy="1107996"/>
          </a:xfrm>
          <a:prstGeom prst="rect">
            <a:avLst/>
          </a:prstGeom>
          <a:noFill/>
        </p:spPr>
        <p:txBody>
          <a:bodyPr wrap="none" rtlCol="0">
            <a:spAutoFit/>
          </a:bodyPr>
          <a:lstStyle/>
          <a:p>
            <a:r>
              <a:rPr lang="en-US" sz="6600" b="0" i="0" u="none" strike="noStrike" dirty="0">
                <a:solidFill>
                  <a:srgbClr val="000000"/>
                </a:solidFill>
                <a:effectLst/>
                <a:latin typeface="Arial" panose="020B0604020202020204" pitchFamily="34" charset="0"/>
              </a:rPr>
              <a:t>Q:</a:t>
            </a:r>
            <a:endParaRPr lang="en-US" sz="6600" dirty="0"/>
          </a:p>
        </p:txBody>
      </p:sp>
      <p:sp>
        <p:nvSpPr>
          <p:cNvPr id="17" name="TextBox 16">
            <a:extLst>
              <a:ext uri="{FF2B5EF4-FFF2-40B4-BE49-F238E27FC236}">
                <a16:creationId xmlns:a16="http://schemas.microsoft.com/office/drawing/2014/main" id="{9E8BF9AE-F133-442C-B41A-C7A9FBE3242C}"/>
              </a:ext>
            </a:extLst>
          </p:cNvPr>
          <p:cNvSpPr txBox="1"/>
          <p:nvPr/>
        </p:nvSpPr>
        <p:spPr>
          <a:xfrm>
            <a:off x="1871719" y="2394883"/>
            <a:ext cx="984565" cy="1107996"/>
          </a:xfrm>
          <a:prstGeom prst="rect">
            <a:avLst/>
          </a:prstGeom>
          <a:noFill/>
        </p:spPr>
        <p:txBody>
          <a:bodyPr wrap="none" rtlCol="0">
            <a:spAutoFit/>
          </a:bodyPr>
          <a:lstStyle/>
          <a:p>
            <a:r>
              <a:rPr lang="en-US" sz="6600" b="0" i="0" u="none" strike="noStrike" dirty="0">
                <a:solidFill>
                  <a:srgbClr val="000000"/>
                </a:solidFill>
                <a:effectLst/>
                <a:latin typeface="Arial" panose="020B0604020202020204" pitchFamily="34" charset="0"/>
              </a:rPr>
              <a:t>A:</a:t>
            </a:r>
            <a:endParaRPr lang="en-US" sz="6600" dirty="0"/>
          </a:p>
        </p:txBody>
      </p:sp>
      <p:pic>
        <p:nvPicPr>
          <p:cNvPr id="3" name="Picture 2">
            <a:extLst>
              <a:ext uri="{FF2B5EF4-FFF2-40B4-BE49-F238E27FC236}">
                <a16:creationId xmlns:a16="http://schemas.microsoft.com/office/drawing/2014/main" id="{13DF6389-1D67-4015-9521-C01AAE6D29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6284" y="4202814"/>
            <a:ext cx="4452020" cy="2552492"/>
          </a:xfrm>
          <a:prstGeom prst="rect">
            <a:avLst/>
          </a:prstGeom>
        </p:spPr>
      </p:pic>
      <p:sp>
        <p:nvSpPr>
          <p:cNvPr id="7" name="TextBox 6">
            <a:extLst>
              <a:ext uri="{FF2B5EF4-FFF2-40B4-BE49-F238E27FC236}">
                <a16:creationId xmlns:a16="http://schemas.microsoft.com/office/drawing/2014/main" id="{B5820AD9-6F4F-4E99-8F3F-56F7D0CBF61A}"/>
              </a:ext>
            </a:extLst>
          </p:cNvPr>
          <p:cNvSpPr txBox="1"/>
          <p:nvPr/>
        </p:nvSpPr>
        <p:spPr>
          <a:xfrm>
            <a:off x="619385" y="5085184"/>
            <a:ext cx="1915909" cy="307777"/>
          </a:xfrm>
          <a:prstGeom prst="rect">
            <a:avLst/>
          </a:prstGeom>
          <a:noFill/>
        </p:spPr>
        <p:txBody>
          <a:bodyPr wrap="none" rtlCol="0">
            <a:spAutoFit/>
          </a:bodyPr>
          <a:lstStyle/>
          <a:p>
            <a:r>
              <a:rPr lang="en-US" sz="1400" dirty="0">
                <a:latin typeface="Baskerville Old Face" panose="02020602080505020303" pitchFamily="18" charset="0"/>
              </a:rPr>
              <a:t>brush with litter pigment</a:t>
            </a:r>
          </a:p>
        </p:txBody>
      </p:sp>
      <p:sp>
        <p:nvSpPr>
          <p:cNvPr id="18" name="TextBox 17">
            <a:extLst>
              <a:ext uri="{FF2B5EF4-FFF2-40B4-BE49-F238E27FC236}">
                <a16:creationId xmlns:a16="http://schemas.microsoft.com/office/drawing/2014/main" id="{8D29C36D-DA14-42E9-9F5B-6852631B57DB}"/>
              </a:ext>
            </a:extLst>
          </p:cNvPr>
          <p:cNvSpPr txBox="1"/>
          <p:nvPr/>
        </p:nvSpPr>
        <p:spPr>
          <a:xfrm>
            <a:off x="619384" y="6061541"/>
            <a:ext cx="1999265" cy="307777"/>
          </a:xfrm>
          <a:prstGeom prst="rect">
            <a:avLst/>
          </a:prstGeom>
          <a:noFill/>
        </p:spPr>
        <p:txBody>
          <a:bodyPr wrap="none" rtlCol="0">
            <a:spAutoFit/>
          </a:bodyPr>
          <a:lstStyle/>
          <a:p>
            <a:r>
              <a:rPr lang="en-US" sz="1400" dirty="0">
                <a:latin typeface="Baskerville Old Face" panose="02020602080505020303" pitchFamily="18" charset="0"/>
              </a:rPr>
              <a:t>brush with much pigment</a:t>
            </a:r>
          </a:p>
        </p:txBody>
      </p:sp>
      <p:cxnSp>
        <p:nvCxnSpPr>
          <p:cNvPr id="11" name="Straight Arrow Connector 10">
            <a:extLst>
              <a:ext uri="{FF2B5EF4-FFF2-40B4-BE49-F238E27FC236}">
                <a16:creationId xmlns:a16="http://schemas.microsoft.com/office/drawing/2014/main" id="{60072C54-6DE9-40C0-A8F5-4BCA01BB41FF}"/>
              </a:ext>
            </a:extLst>
          </p:cNvPr>
          <p:cNvCxnSpPr>
            <a:stCxn id="7" idx="3"/>
          </p:cNvCxnSpPr>
          <p:nvPr/>
        </p:nvCxnSpPr>
        <p:spPr bwMode="auto">
          <a:xfrm>
            <a:off x="2535294" y="5239073"/>
            <a:ext cx="812570" cy="15388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73DCD5BD-4ADF-4636-9DD4-CB2D5A51C61A}"/>
              </a:ext>
            </a:extLst>
          </p:cNvPr>
          <p:cNvCxnSpPr/>
          <p:nvPr/>
        </p:nvCxnSpPr>
        <p:spPr bwMode="auto">
          <a:xfrm flipV="1">
            <a:off x="2699792" y="6061541"/>
            <a:ext cx="2129545" cy="15388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a:extLst>
              <a:ext uri="{FF2B5EF4-FFF2-40B4-BE49-F238E27FC236}">
                <a16:creationId xmlns:a16="http://schemas.microsoft.com/office/drawing/2014/main" id="{CB171C9C-1491-43FA-9A6C-5B1122DFA0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9532" y="1095576"/>
            <a:ext cx="357326" cy="1205974"/>
          </a:xfrm>
          <a:prstGeom prst="rect">
            <a:avLst/>
          </a:prstGeom>
        </p:spPr>
      </p:pic>
    </p:spTree>
    <p:extLst>
      <p:ext uri="{BB962C8B-B14F-4D97-AF65-F5344CB8AC3E}">
        <p14:creationId xmlns:p14="http://schemas.microsoft.com/office/powerpoint/2010/main" val="2400265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444518"/>
            <a:ext cx="9144000" cy="5140990"/>
          </a:xfrm>
          <a:prstGeom prst="rect">
            <a:avLst/>
          </a:prstGeom>
        </p:spPr>
      </p:pic>
      <p:sp>
        <p:nvSpPr>
          <p:cNvPr id="10"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3448" y="6149335"/>
            <a:ext cx="4824536" cy="400110"/>
          </a:xfrm>
          <a:prstGeom prst="rect">
            <a:avLst/>
          </a:prstGeom>
          <a:solidFill>
            <a:srgbClr val="F8CB9E"/>
          </a:solidFill>
          <a:ln>
            <a:noFill/>
          </a:ln>
          <a:effec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2000" dirty="0">
                <a:solidFill>
                  <a:srgbClr val="C00000"/>
                </a:solidFill>
                <a:latin typeface="Microsoft JhengHei" panose="020B0604030504040204" pitchFamily="34" charset="-120"/>
                <a:ea typeface="Microsoft JhengHei" panose="020B0604030504040204" pitchFamily="34" charset="-120"/>
              </a:rPr>
              <a:t>界面  </a:t>
            </a:r>
            <a:r>
              <a:rPr lang="en-US" altLang="ja-JP" sz="2000" dirty="0">
                <a:solidFill>
                  <a:srgbClr val="6A110A"/>
                </a:solidFill>
                <a:latin typeface="Baskerville Old Face" panose="02020602080505020303" pitchFamily="18" charset="0"/>
                <a:ea typeface="Adobe Fan Heiti Std B" pitchFamily="34" charset="-128"/>
              </a:rPr>
              <a:t>The Interface</a:t>
            </a:r>
            <a:endParaRPr lang="en-US" sz="2000" dirty="0">
              <a:solidFill>
                <a:srgbClr val="EF8419"/>
              </a:solidFill>
            </a:endParaRPr>
          </a:p>
        </p:txBody>
      </p:sp>
    </p:spTree>
    <p:extLst>
      <p:ext uri="{BB962C8B-B14F-4D97-AF65-F5344CB8AC3E}">
        <p14:creationId xmlns:p14="http://schemas.microsoft.com/office/powerpoint/2010/main" val="337858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4">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3" y="274269"/>
            <a:ext cx="48245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調色  </a:t>
            </a:r>
            <a:r>
              <a:rPr lang="en-US" altLang="ja-JP" sz="3200" dirty="0">
                <a:solidFill>
                  <a:srgbClr val="6A110A"/>
                </a:solidFill>
                <a:latin typeface="Baskerville Old Face" panose="02020602080505020303" pitchFamily="18" charset="0"/>
                <a:ea typeface="Adobe Fan Heiti Std B" pitchFamily="34" charset="-128"/>
              </a:rPr>
              <a:t>To Set the Pigment</a:t>
            </a:r>
            <a:endParaRPr lang="en-US" sz="3200" dirty="0">
              <a:solidFill>
                <a:srgbClr val="EF8419"/>
              </a:solidFill>
            </a:endParaRPr>
          </a:p>
        </p:txBody>
      </p:sp>
      <p:sp>
        <p:nvSpPr>
          <p:cNvPr id="8" name="TextBox 7">
            <a:extLst>
              <a:ext uri="{FF2B5EF4-FFF2-40B4-BE49-F238E27FC236}">
                <a16:creationId xmlns:a16="http://schemas.microsoft.com/office/drawing/2014/main" id="{62E8EF6A-F02D-4CAE-82C8-C6BC9FCFAF9E}"/>
              </a:ext>
            </a:extLst>
          </p:cNvPr>
          <p:cNvSpPr txBox="1"/>
          <p:nvPr/>
        </p:nvSpPr>
        <p:spPr>
          <a:xfrm>
            <a:off x="2798012" y="1388376"/>
            <a:ext cx="2492990" cy="369332"/>
          </a:xfrm>
          <a:prstGeom prst="rect">
            <a:avLst/>
          </a:prstGeom>
          <a:noFill/>
        </p:spPr>
        <p:txBody>
          <a:bodyPr wrap="none" rtlCol="0">
            <a:spAutoFit/>
          </a:bodyPr>
          <a:lstStyle/>
          <a:p>
            <a:pPr rtl="0">
              <a:spcBef>
                <a:spcPts val="0"/>
              </a:spcBef>
              <a:spcAft>
                <a:spcPts val="0"/>
              </a:spcAft>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顏色的亮度代表什麼？</a:t>
            </a:r>
            <a:endParaRPr lang="zh-TW" altLang="en-US" sz="2400" b="0" dirty="0">
              <a:effectLst/>
              <a:latin typeface="微軟正黑體" panose="020B0604030504040204" pitchFamily="34" charset="-120"/>
              <a:ea typeface="微軟正黑體" panose="020B0604030504040204" pitchFamily="34" charset="-120"/>
            </a:endParaRPr>
          </a:p>
        </p:txBody>
      </p:sp>
      <p:sp>
        <p:nvSpPr>
          <p:cNvPr id="9" name="TextBox 8">
            <a:extLst>
              <a:ext uri="{FF2B5EF4-FFF2-40B4-BE49-F238E27FC236}">
                <a16:creationId xmlns:a16="http://schemas.microsoft.com/office/drawing/2014/main" id="{A17BD401-AEE9-4362-A7BF-26017C0FB2AB}"/>
              </a:ext>
            </a:extLst>
          </p:cNvPr>
          <p:cNvSpPr txBox="1"/>
          <p:nvPr/>
        </p:nvSpPr>
        <p:spPr>
          <a:xfrm>
            <a:off x="2782546" y="1742297"/>
            <a:ext cx="4409636" cy="369332"/>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Baskerville Old Face" panose="02020602080505020303" pitchFamily="18" charset="0"/>
              </a:rPr>
              <a:t>what does the lightness of color mean</a:t>
            </a:r>
            <a:r>
              <a:rPr lang="en-US" sz="1800" i="0" u="none" strike="noStrike" dirty="0">
                <a:solidFill>
                  <a:srgbClr val="000000"/>
                </a:solidFill>
                <a:latin typeface="Baskerville Old Face" panose="02020602080505020303" pitchFamily="18" charset="0"/>
              </a:rPr>
              <a:t>?</a:t>
            </a:r>
            <a:endParaRPr lang="en-US" b="0" dirty="0">
              <a:effectLst/>
              <a:latin typeface="Baskerville Old Face" panose="02020602080505020303" pitchFamily="18" charset="0"/>
            </a:endParaRPr>
          </a:p>
        </p:txBody>
      </p:sp>
      <p:sp>
        <p:nvSpPr>
          <p:cNvPr id="14" name="TextBox 13">
            <a:extLst>
              <a:ext uri="{FF2B5EF4-FFF2-40B4-BE49-F238E27FC236}">
                <a16:creationId xmlns:a16="http://schemas.microsoft.com/office/drawing/2014/main" id="{E5E1F7E4-924B-43E3-A4F1-74CC9B1F0A41}"/>
              </a:ext>
            </a:extLst>
          </p:cNvPr>
          <p:cNvSpPr txBox="1"/>
          <p:nvPr/>
        </p:nvSpPr>
        <p:spPr>
          <a:xfrm>
            <a:off x="2798013" y="2673967"/>
            <a:ext cx="4870332" cy="369332"/>
          </a:xfrm>
          <a:prstGeom prst="rect">
            <a:avLst/>
          </a:prstGeom>
          <a:noFill/>
        </p:spPr>
        <p:txBody>
          <a:bodyPr wrap="square" rtlCol="0">
            <a:spAutoFit/>
          </a:bodyPr>
          <a:lstStyle/>
          <a:p>
            <a:pPr rtl="0">
              <a:spcBef>
                <a:spcPts val="0"/>
              </a:spcBef>
              <a:spcAft>
                <a:spcPts val="0"/>
              </a:spcAft>
            </a:pP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亮的顏色比較透明。</a:t>
            </a:r>
            <a:endParaRPr lang="zh-TW" altLang="en-US" sz="2400" b="0" dirty="0">
              <a:solidFill>
                <a:srgbClr val="AA2222"/>
              </a:solidFill>
              <a:effectLst/>
              <a:latin typeface="微軟正黑體" panose="020B0604030504040204" pitchFamily="34" charset="-120"/>
              <a:ea typeface="微軟正黑體" panose="020B0604030504040204" pitchFamily="34" charset="-120"/>
            </a:endParaRPr>
          </a:p>
        </p:txBody>
      </p:sp>
      <p:sp>
        <p:nvSpPr>
          <p:cNvPr id="16" name="TextBox 15">
            <a:extLst>
              <a:ext uri="{FF2B5EF4-FFF2-40B4-BE49-F238E27FC236}">
                <a16:creationId xmlns:a16="http://schemas.microsoft.com/office/drawing/2014/main" id="{F41EB75D-0E48-4746-9F57-71AEE8E4A737}"/>
              </a:ext>
            </a:extLst>
          </p:cNvPr>
          <p:cNvSpPr txBox="1"/>
          <p:nvPr/>
        </p:nvSpPr>
        <p:spPr>
          <a:xfrm>
            <a:off x="2798012" y="3043299"/>
            <a:ext cx="5014348" cy="369332"/>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Baskerville Old Face" panose="02020602080505020303" pitchFamily="18" charset="0"/>
              </a:rPr>
              <a:t>light color tends to be more transparent </a:t>
            </a:r>
            <a:endParaRPr lang="en-US" b="0" dirty="0">
              <a:effectLst/>
              <a:latin typeface="Baskerville Old Face" panose="02020602080505020303" pitchFamily="18" charset="0"/>
            </a:endParaRPr>
          </a:p>
        </p:txBody>
      </p:sp>
      <p:sp>
        <p:nvSpPr>
          <p:cNvPr id="13" name="TextBox 12">
            <a:extLst>
              <a:ext uri="{FF2B5EF4-FFF2-40B4-BE49-F238E27FC236}">
                <a16:creationId xmlns:a16="http://schemas.microsoft.com/office/drawing/2014/main" id="{D4139569-587C-4613-9FE3-FB4C07E690BB}"/>
              </a:ext>
            </a:extLst>
          </p:cNvPr>
          <p:cNvSpPr txBox="1"/>
          <p:nvPr/>
        </p:nvSpPr>
        <p:spPr>
          <a:xfrm>
            <a:off x="1763688" y="1094240"/>
            <a:ext cx="1079142" cy="1107996"/>
          </a:xfrm>
          <a:prstGeom prst="rect">
            <a:avLst/>
          </a:prstGeom>
          <a:noFill/>
        </p:spPr>
        <p:txBody>
          <a:bodyPr wrap="none" rtlCol="0">
            <a:spAutoFit/>
          </a:bodyPr>
          <a:lstStyle/>
          <a:p>
            <a:r>
              <a:rPr lang="en-US" sz="6600" b="0" i="0" u="none" strike="noStrike" dirty="0">
                <a:solidFill>
                  <a:srgbClr val="000000"/>
                </a:solidFill>
                <a:effectLst/>
                <a:latin typeface="Arial" panose="020B0604020202020204" pitchFamily="34" charset="0"/>
              </a:rPr>
              <a:t>Q:</a:t>
            </a:r>
            <a:endParaRPr lang="en-US" sz="6600" dirty="0"/>
          </a:p>
        </p:txBody>
      </p:sp>
      <p:sp>
        <p:nvSpPr>
          <p:cNvPr id="17" name="TextBox 16">
            <a:extLst>
              <a:ext uri="{FF2B5EF4-FFF2-40B4-BE49-F238E27FC236}">
                <a16:creationId xmlns:a16="http://schemas.microsoft.com/office/drawing/2014/main" id="{9E8BF9AE-F133-442C-B41A-C7A9FBE3242C}"/>
              </a:ext>
            </a:extLst>
          </p:cNvPr>
          <p:cNvSpPr txBox="1"/>
          <p:nvPr/>
        </p:nvSpPr>
        <p:spPr>
          <a:xfrm>
            <a:off x="1871719" y="2394883"/>
            <a:ext cx="984565" cy="1107996"/>
          </a:xfrm>
          <a:prstGeom prst="rect">
            <a:avLst/>
          </a:prstGeom>
          <a:noFill/>
        </p:spPr>
        <p:txBody>
          <a:bodyPr wrap="none" rtlCol="0">
            <a:spAutoFit/>
          </a:bodyPr>
          <a:lstStyle/>
          <a:p>
            <a:r>
              <a:rPr lang="en-US" sz="6600" b="0" i="0" u="none" strike="noStrike" dirty="0">
                <a:solidFill>
                  <a:srgbClr val="000000"/>
                </a:solidFill>
                <a:effectLst/>
                <a:latin typeface="Arial" panose="020B0604020202020204" pitchFamily="34" charset="0"/>
              </a:rPr>
              <a:t>A:</a:t>
            </a:r>
            <a:endParaRPr lang="en-US" sz="6600" dirty="0"/>
          </a:p>
        </p:txBody>
      </p:sp>
      <p:pic>
        <p:nvPicPr>
          <p:cNvPr id="3" name="Picture 2" descr="A picture containing shape&#10;&#10;Description automatically generated">
            <a:extLst>
              <a:ext uri="{FF2B5EF4-FFF2-40B4-BE49-F238E27FC236}">
                <a16:creationId xmlns:a16="http://schemas.microsoft.com/office/drawing/2014/main" id="{BA0C5BFA-5466-4F90-A1BD-D86F0D26B3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5416" y="3706775"/>
            <a:ext cx="2294260" cy="2302918"/>
          </a:xfrm>
          <a:prstGeom prst="rect">
            <a:avLst/>
          </a:prstGeom>
        </p:spPr>
      </p:pic>
      <p:pic>
        <p:nvPicPr>
          <p:cNvPr id="7" name="Picture 6" descr="A picture containing text, smoke&#10;&#10;Description automatically generated">
            <a:extLst>
              <a:ext uri="{FF2B5EF4-FFF2-40B4-BE49-F238E27FC236}">
                <a16:creationId xmlns:a16="http://schemas.microsoft.com/office/drawing/2014/main" id="{AC12B03D-CFB5-433D-9BCC-92E0D5F166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6235" y="3663354"/>
            <a:ext cx="1996236" cy="2389759"/>
          </a:xfrm>
          <a:prstGeom prst="rect">
            <a:avLst/>
          </a:prstGeom>
        </p:spPr>
      </p:pic>
      <p:sp>
        <p:nvSpPr>
          <p:cNvPr id="10" name="TextBox 9">
            <a:extLst>
              <a:ext uri="{FF2B5EF4-FFF2-40B4-BE49-F238E27FC236}">
                <a16:creationId xmlns:a16="http://schemas.microsoft.com/office/drawing/2014/main" id="{3B001A5D-5421-4B74-B05E-8562935762E4}"/>
              </a:ext>
            </a:extLst>
          </p:cNvPr>
          <p:cNvSpPr txBox="1"/>
          <p:nvPr/>
        </p:nvSpPr>
        <p:spPr>
          <a:xfrm>
            <a:off x="4486905" y="6053113"/>
            <a:ext cx="2762295" cy="307777"/>
          </a:xfrm>
          <a:prstGeom prst="rect">
            <a:avLst/>
          </a:prstGeom>
          <a:noFill/>
        </p:spPr>
        <p:txBody>
          <a:bodyPr wrap="none" rtlCol="0">
            <a:spAutoFit/>
          </a:bodyPr>
          <a:lstStyle/>
          <a:p>
            <a:r>
              <a:rPr lang="en-US" sz="1400" dirty="0">
                <a:latin typeface="Baskerville Old Face" panose="02020602080505020303" pitchFamily="18" charset="0"/>
                <a:cs typeface="Times New Roman" panose="02020603050405020304" pitchFamily="18" charset="0"/>
              </a:rPr>
              <a:t>light color does not cover dark color</a:t>
            </a:r>
          </a:p>
        </p:txBody>
      </p:sp>
    </p:spTree>
    <p:extLst>
      <p:ext uri="{BB962C8B-B14F-4D97-AF65-F5344CB8AC3E}">
        <p14:creationId xmlns:p14="http://schemas.microsoft.com/office/powerpoint/2010/main" val="831003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with medium confidence">
            <a:extLst>
              <a:ext uri="{FF2B5EF4-FFF2-40B4-BE49-F238E27FC236}">
                <a16:creationId xmlns:a16="http://schemas.microsoft.com/office/drawing/2014/main" id="{760D86C5-0BFF-40FA-B648-D11D662D9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84782"/>
            <a:ext cx="8352928" cy="6488435"/>
          </a:xfrm>
          <a:prstGeom prst="rect">
            <a:avLst/>
          </a:prstGeom>
        </p:spPr>
      </p:pic>
    </p:spTree>
    <p:extLst>
      <p:ext uri="{BB962C8B-B14F-4D97-AF65-F5344CB8AC3E}">
        <p14:creationId xmlns:p14="http://schemas.microsoft.com/office/powerpoint/2010/main" val="1431364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70353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AA2222"/>
                </a:solidFill>
                <a:latin typeface="Microsoft JhengHei" panose="020B0604030504040204" pitchFamily="34" charset="-120"/>
                <a:ea typeface="Microsoft JhengHei" panose="020B0604030504040204" pitchFamily="34" charset="-120"/>
              </a:rPr>
              <a:t>顏料滲染</a:t>
            </a:r>
            <a:r>
              <a:rPr lang="zh-TW" altLang="en-US" sz="3200" dirty="0">
                <a:solidFill>
                  <a:srgbClr val="C00000"/>
                </a:solidFill>
                <a:latin typeface="Microsoft JhengHei" panose="020B0604030504040204" pitchFamily="34" charset="-120"/>
                <a:ea typeface="Microsoft JhengHei" panose="020B0604030504040204" pitchFamily="34" charset="-120"/>
              </a:rPr>
              <a:t> </a:t>
            </a:r>
            <a:r>
              <a:rPr lang="en-US" sz="3200" dirty="0">
                <a:solidFill>
                  <a:srgbClr val="6A110A"/>
                </a:solidFill>
                <a:latin typeface="Baskerville Old Face" panose="02020602080505020303" pitchFamily="18" charset="0"/>
              </a:rPr>
              <a:t>How to make pigment diffuse</a:t>
            </a:r>
            <a:endParaRPr lang="en-US" sz="3200" dirty="0">
              <a:solidFill>
                <a:srgbClr val="EF8419"/>
              </a:solidFill>
            </a:endParaRPr>
          </a:p>
        </p:txBody>
      </p:sp>
      <p:sp>
        <p:nvSpPr>
          <p:cNvPr id="8" name="TextBox 7">
            <a:extLst>
              <a:ext uri="{FF2B5EF4-FFF2-40B4-BE49-F238E27FC236}">
                <a16:creationId xmlns:a16="http://schemas.microsoft.com/office/drawing/2014/main" id="{14CCBE30-ED24-1658-CCD6-09AE28DAB4D9}"/>
              </a:ext>
            </a:extLst>
          </p:cNvPr>
          <p:cNvSpPr txBox="1"/>
          <p:nvPr/>
        </p:nvSpPr>
        <p:spPr>
          <a:xfrm>
            <a:off x="775716" y="1088615"/>
            <a:ext cx="1780059" cy="2400657"/>
          </a:xfrm>
          <a:prstGeom prst="rect">
            <a:avLst/>
          </a:prstGeom>
          <a:noFill/>
        </p:spPr>
        <p:txBody>
          <a:bodyPr wrap="square" rtlCol="0">
            <a:spAutoFit/>
          </a:bodyPr>
          <a:lstStyle/>
          <a:p>
            <a:pPr>
              <a:spcBef>
                <a:spcPts val="0"/>
              </a:spcBef>
              <a:spcAft>
                <a:spcPts val="0"/>
              </a:spcAft>
            </a:pPr>
            <a:r>
              <a:rPr lang="zh-TW" altLang="en-US" dirty="0"/>
              <a:t>濕潤的顏料能滲染。 如果兩種顏料的畫筆乾濕度及</a:t>
            </a:r>
            <a:r>
              <a:rPr lang="en-US" altLang="zh-TW" dirty="0"/>
              <a:t>/</a:t>
            </a:r>
            <a:r>
              <a:rPr lang="zh-TW" altLang="en-US" dirty="0"/>
              <a:t>或水量存在較大差別時，顏料可產生明顯的滲化效果</a:t>
            </a:r>
            <a:endParaRPr lang="zh-TW" altLang="en-US" sz="2400" b="0" dirty="0">
              <a:effectLst/>
              <a:latin typeface="微軟正黑體" panose="020B0604030504040204" pitchFamily="34" charset="-120"/>
              <a:ea typeface="微軟正黑體" panose="020B0604030504040204" pitchFamily="34" charset="-120"/>
            </a:endParaRPr>
          </a:p>
        </p:txBody>
      </p:sp>
      <p:sp>
        <p:nvSpPr>
          <p:cNvPr id="9" name="TextBox 8">
            <a:extLst>
              <a:ext uri="{FF2B5EF4-FFF2-40B4-BE49-F238E27FC236}">
                <a16:creationId xmlns:a16="http://schemas.microsoft.com/office/drawing/2014/main" id="{E70DCDDA-DCA4-7204-0AEB-DBCDB2E6F55C}"/>
              </a:ext>
            </a:extLst>
          </p:cNvPr>
          <p:cNvSpPr txBox="1"/>
          <p:nvPr/>
        </p:nvSpPr>
        <p:spPr>
          <a:xfrm>
            <a:off x="796403" y="3645024"/>
            <a:ext cx="2047405" cy="2862322"/>
          </a:xfrm>
          <a:prstGeom prst="rect">
            <a:avLst/>
          </a:prstGeom>
          <a:noFill/>
        </p:spPr>
        <p:txBody>
          <a:bodyPr wrap="square" rtlCol="0">
            <a:spAutoFit/>
          </a:bodyPr>
          <a:lstStyle/>
          <a:p>
            <a:pPr>
              <a:spcBef>
                <a:spcPts val="0"/>
              </a:spcBef>
              <a:spcAft>
                <a:spcPts val="0"/>
              </a:spcAft>
            </a:pPr>
            <a:r>
              <a:rPr lang="en-US" dirty="0"/>
              <a:t>Wet pigment can diffuse. To make the diffusion nice, set the brush dryness and/or the wetness of the foreground and background pigment with a certain difference.</a:t>
            </a:r>
            <a:endParaRPr lang="en-US" b="0" dirty="0">
              <a:effectLst/>
              <a:latin typeface="Baskerville Old Face" panose="02020602080505020303"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9070" y="1268760"/>
            <a:ext cx="6161650" cy="4601112"/>
          </a:xfrm>
          <a:prstGeom prst="rect">
            <a:avLst/>
          </a:prstGeom>
        </p:spPr>
      </p:pic>
    </p:spTree>
    <p:extLst>
      <p:ext uri="{BB962C8B-B14F-4D97-AF65-F5344CB8AC3E}">
        <p14:creationId xmlns:p14="http://schemas.microsoft.com/office/powerpoint/2010/main" val="2515936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70353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AA2222"/>
                </a:solidFill>
                <a:latin typeface="Microsoft JhengHei" panose="020B0604030504040204" pitchFamily="34" charset="-120"/>
                <a:ea typeface="Microsoft JhengHei" panose="020B0604030504040204" pitchFamily="34" charset="-120"/>
              </a:rPr>
              <a:t>顏料滲染</a:t>
            </a:r>
            <a:r>
              <a:rPr lang="zh-TW" altLang="en-US" sz="3200" dirty="0">
                <a:solidFill>
                  <a:srgbClr val="C00000"/>
                </a:solidFill>
                <a:latin typeface="Microsoft JhengHei" panose="020B0604030504040204" pitchFamily="34" charset="-120"/>
                <a:ea typeface="Microsoft JhengHei" panose="020B0604030504040204" pitchFamily="34" charset="-120"/>
              </a:rPr>
              <a:t> </a:t>
            </a:r>
            <a:r>
              <a:rPr lang="en-US" sz="3200" dirty="0">
                <a:solidFill>
                  <a:srgbClr val="6A110A"/>
                </a:solidFill>
                <a:latin typeface="Baskerville Old Face" panose="02020602080505020303" pitchFamily="18" charset="0"/>
              </a:rPr>
              <a:t>How to make pigment diffuse</a:t>
            </a:r>
            <a:endParaRPr lang="en-US" sz="3200" dirty="0">
              <a:solidFill>
                <a:srgbClr val="EF8419"/>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632" y="1196752"/>
            <a:ext cx="6795269" cy="5436216"/>
          </a:xfrm>
          <a:prstGeom prst="rect">
            <a:avLst/>
          </a:prstGeom>
        </p:spPr>
      </p:pic>
    </p:spTree>
    <p:extLst>
      <p:ext uri="{BB962C8B-B14F-4D97-AF65-F5344CB8AC3E}">
        <p14:creationId xmlns:p14="http://schemas.microsoft.com/office/powerpoint/2010/main" val="105537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70353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b="0" i="0" dirty="0">
                <a:solidFill>
                  <a:srgbClr val="AA2222"/>
                </a:solidFill>
                <a:effectLst/>
                <a:latin typeface="微軟正黑體" panose="020B0604030504040204" pitchFamily="34" charset="-120"/>
                <a:ea typeface="微軟正黑體" panose="020B0604030504040204" pitchFamily="34" charset="-120"/>
              </a:rPr>
              <a:t>一筆雙色</a:t>
            </a:r>
            <a:r>
              <a:rPr lang="en-US" sz="3200" dirty="0">
                <a:solidFill>
                  <a:srgbClr val="6A110A"/>
                </a:solidFill>
                <a:latin typeface="Baskerville Old Face" panose="02020602080505020303" pitchFamily="18" charset="0"/>
              </a:rPr>
              <a:t>One Brush Two Colors</a:t>
            </a:r>
            <a:endParaRPr lang="en-US" sz="3200" dirty="0">
              <a:solidFill>
                <a:srgbClr val="EF8419"/>
              </a:solidFill>
            </a:endParaRPr>
          </a:p>
        </p:txBody>
      </p:sp>
      <p:sp>
        <p:nvSpPr>
          <p:cNvPr id="6" name="TextBox 5">
            <a:extLst>
              <a:ext uri="{FF2B5EF4-FFF2-40B4-BE49-F238E27FC236}">
                <a16:creationId xmlns:a16="http://schemas.microsoft.com/office/drawing/2014/main" id="{E70DCDDA-DCA4-7204-0AEB-DBCDB2E6F55C}"/>
              </a:ext>
            </a:extLst>
          </p:cNvPr>
          <p:cNvSpPr txBox="1"/>
          <p:nvPr/>
        </p:nvSpPr>
        <p:spPr>
          <a:xfrm>
            <a:off x="573224" y="3663300"/>
            <a:ext cx="2623731" cy="3293209"/>
          </a:xfrm>
          <a:prstGeom prst="rect">
            <a:avLst/>
          </a:prstGeom>
          <a:noFill/>
        </p:spPr>
        <p:txBody>
          <a:bodyPr wrap="square" rtlCol="0">
            <a:spAutoFit/>
          </a:bodyPr>
          <a:lstStyle/>
          <a:p>
            <a:pPr marL="342900" indent="-342900">
              <a:spcBef>
                <a:spcPts val="0"/>
              </a:spcBef>
              <a:spcAft>
                <a:spcPts val="0"/>
              </a:spcAft>
              <a:buFont typeface="+mj-lt"/>
              <a:buAutoNum type="arabicPeriod"/>
            </a:pPr>
            <a:r>
              <a:rPr lang="en-US" sz="1600" dirty="0"/>
              <a:t>Select ‘2’ to  activate one-brush-two-colors</a:t>
            </a:r>
          </a:p>
          <a:p>
            <a:pPr marL="342900" indent="-342900">
              <a:spcBef>
                <a:spcPts val="0"/>
              </a:spcBef>
              <a:spcAft>
                <a:spcPts val="0"/>
              </a:spcAft>
              <a:buFont typeface="+mj-lt"/>
              <a:buAutoNum type="arabicPeriod"/>
            </a:pPr>
            <a:endParaRPr lang="en-US" sz="1600" dirty="0"/>
          </a:p>
          <a:p>
            <a:pPr marL="342900" indent="-342900">
              <a:spcBef>
                <a:spcPts val="0"/>
              </a:spcBef>
              <a:spcAft>
                <a:spcPts val="0"/>
              </a:spcAft>
              <a:buFont typeface="+mj-lt"/>
              <a:buAutoNum type="arabicPeriod"/>
            </a:pPr>
            <a:r>
              <a:rPr lang="en-US" sz="1600" dirty="0"/>
              <a:t>individually select brush tip or body</a:t>
            </a:r>
          </a:p>
          <a:p>
            <a:pPr marL="342900" indent="-342900">
              <a:spcBef>
                <a:spcPts val="0"/>
              </a:spcBef>
              <a:spcAft>
                <a:spcPts val="0"/>
              </a:spcAft>
              <a:buFont typeface="+mj-lt"/>
              <a:buAutoNum type="arabicPeriod"/>
            </a:pPr>
            <a:endParaRPr lang="en-US" sz="1600" dirty="0"/>
          </a:p>
          <a:p>
            <a:pPr marL="342900" indent="-342900">
              <a:spcBef>
                <a:spcPts val="0"/>
              </a:spcBef>
              <a:spcAft>
                <a:spcPts val="0"/>
              </a:spcAft>
              <a:buFont typeface="+mj-lt"/>
              <a:buAutoNum type="arabicPeriod"/>
            </a:pPr>
            <a:r>
              <a:rPr lang="en-US" sz="1600" dirty="0"/>
              <a:t>Set pigment for brush tip or body</a:t>
            </a:r>
          </a:p>
          <a:p>
            <a:pPr marL="342900" indent="-342900">
              <a:spcBef>
                <a:spcPts val="0"/>
              </a:spcBef>
              <a:spcAft>
                <a:spcPts val="0"/>
              </a:spcAft>
              <a:buFont typeface="+mj-lt"/>
              <a:buAutoNum type="arabicPeriod"/>
            </a:pPr>
            <a:endParaRPr lang="en-US" sz="1600" dirty="0"/>
          </a:p>
          <a:p>
            <a:pPr marL="342900" indent="-342900">
              <a:spcBef>
                <a:spcPts val="0"/>
              </a:spcBef>
              <a:spcAft>
                <a:spcPts val="0"/>
              </a:spcAft>
              <a:buFont typeface="+mj-lt"/>
              <a:buAutoNum type="arabicPeriod"/>
            </a:pPr>
            <a:r>
              <a:rPr lang="en-US" sz="1600" dirty="0"/>
              <a:t>Apply one-brush-two-colors by inclined brush </a:t>
            </a:r>
          </a:p>
          <a:p>
            <a:pPr marL="342900" indent="-342900">
              <a:spcBef>
                <a:spcPts val="0"/>
              </a:spcBef>
              <a:spcAft>
                <a:spcPts val="0"/>
              </a:spcAft>
              <a:buAutoNum type="arabicPeriod"/>
            </a:pPr>
            <a:endParaRPr lang="en-US" sz="1600" b="0" dirty="0">
              <a:effectLst/>
              <a:latin typeface="Baskerville Old Face" panose="02020602080505020303" pitchFamily="18" charset="0"/>
            </a:endParaRPr>
          </a:p>
        </p:txBody>
      </p:sp>
      <p:sp>
        <p:nvSpPr>
          <p:cNvPr id="3" name="Rectangle 2"/>
          <p:cNvSpPr/>
          <p:nvPr/>
        </p:nvSpPr>
        <p:spPr>
          <a:xfrm>
            <a:off x="632969" y="1042180"/>
            <a:ext cx="2563986" cy="2308324"/>
          </a:xfrm>
          <a:prstGeom prst="rect">
            <a:avLst/>
          </a:prstGeom>
        </p:spPr>
        <p:txBody>
          <a:bodyPr wrap="square">
            <a:spAutoFit/>
          </a:bodyPr>
          <a:lstStyle/>
          <a:p>
            <a:pPr marL="342900" indent="-342900">
              <a:buAutoNum type="arabicPeriod"/>
            </a:pPr>
            <a:r>
              <a:rPr lang="zh-TW" altLang="en-US" sz="1600" b="0" i="0" dirty="0">
                <a:solidFill>
                  <a:srgbClr val="000000"/>
                </a:solidFill>
                <a:effectLst/>
                <a:latin typeface="Baskerville"/>
              </a:rPr>
              <a:t>在</a:t>
            </a:r>
            <a:r>
              <a:rPr lang="en-US" altLang="zh-TW" sz="1600" b="0" i="0" dirty="0">
                <a:solidFill>
                  <a:srgbClr val="000000"/>
                </a:solidFill>
                <a:effectLst/>
                <a:latin typeface="Baskerville"/>
              </a:rPr>
              <a:t>Pigment</a:t>
            </a:r>
            <a:r>
              <a:rPr lang="zh-TW" altLang="en-US" sz="1600" b="0" i="0" dirty="0">
                <a:solidFill>
                  <a:srgbClr val="000000"/>
                </a:solidFill>
                <a:effectLst/>
                <a:latin typeface="Baskerville"/>
              </a:rPr>
              <a:t>控制板中選 </a:t>
            </a:r>
            <a:r>
              <a:rPr lang="en-US" altLang="zh-TW" sz="1600" b="0" i="0" dirty="0">
                <a:solidFill>
                  <a:srgbClr val="000000"/>
                </a:solidFill>
                <a:effectLst/>
                <a:latin typeface="Baskerville"/>
              </a:rPr>
              <a:t>‘2’ </a:t>
            </a:r>
          </a:p>
          <a:p>
            <a:pPr marL="342900" indent="-342900">
              <a:buAutoNum type="arabicPeriod"/>
            </a:pPr>
            <a:endParaRPr lang="en-US" altLang="zh-TW" sz="1600" b="0" i="0" dirty="0">
              <a:solidFill>
                <a:srgbClr val="000000"/>
              </a:solidFill>
              <a:effectLst/>
              <a:latin typeface="Baskerville"/>
            </a:endParaRPr>
          </a:p>
          <a:p>
            <a:pPr marL="342900" indent="-342900">
              <a:buAutoNum type="arabicPeriod"/>
            </a:pPr>
            <a:r>
              <a:rPr lang="zh-TW" altLang="en-US" sz="1600" b="0" i="0" dirty="0">
                <a:solidFill>
                  <a:srgbClr val="000000"/>
                </a:solidFill>
                <a:effectLst/>
                <a:latin typeface="Baskerville"/>
              </a:rPr>
              <a:t>分別選象徵筆尖及筆肚的半圓形及方形圖示</a:t>
            </a:r>
            <a:endParaRPr lang="en-US" altLang="zh-TW" sz="1600" b="0" i="0" dirty="0">
              <a:solidFill>
                <a:srgbClr val="000000"/>
              </a:solidFill>
              <a:effectLst/>
              <a:latin typeface="Baskerville"/>
            </a:endParaRPr>
          </a:p>
          <a:p>
            <a:pPr marL="342900" indent="-342900">
              <a:buAutoNum type="arabicPeriod"/>
            </a:pPr>
            <a:endParaRPr lang="en-US" altLang="zh-TW" sz="1600" b="0" i="0" dirty="0">
              <a:solidFill>
                <a:srgbClr val="000000"/>
              </a:solidFill>
              <a:effectLst/>
              <a:latin typeface="Baskerville"/>
            </a:endParaRPr>
          </a:p>
          <a:p>
            <a:pPr marL="342900" indent="-342900">
              <a:buAutoNum type="arabicPeriod"/>
            </a:pPr>
            <a:r>
              <a:rPr lang="zh-TW" altLang="en-US" sz="1600" b="0" i="0" dirty="0">
                <a:solidFill>
                  <a:srgbClr val="000000"/>
                </a:solidFill>
                <a:effectLst/>
                <a:latin typeface="Baskerville"/>
              </a:rPr>
              <a:t>筆尖及筆肚獨立調色</a:t>
            </a:r>
            <a:endParaRPr lang="en-US" altLang="zh-TW" sz="1600" b="0" i="0" dirty="0">
              <a:solidFill>
                <a:srgbClr val="000000"/>
              </a:solidFill>
              <a:effectLst/>
              <a:latin typeface="Baskerville"/>
            </a:endParaRPr>
          </a:p>
          <a:p>
            <a:pPr marL="342900" indent="-342900">
              <a:buAutoNum type="arabicPeriod"/>
            </a:pPr>
            <a:endParaRPr lang="en-US" altLang="zh-TW" sz="1600" dirty="0">
              <a:solidFill>
                <a:srgbClr val="000000"/>
              </a:solidFill>
              <a:latin typeface="Baskerville"/>
            </a:endParaRPr>
          </a:p>
          <a:p>
            <a:pPr marL="342900" indent="-342900">
              <a:buAutoNum type="arabicPeriod"/>
            </a:pPr>
            <a:r>
              <a:rPr lang="zh-TW" altLang="en-US" sz="1600" b="0" i="0" dirty="0">
                <a:solidFill>
                  <a:srgbClr val="000000"/>
                </a:solidFill>
                <a:effectLst/>
                <a:latin typeface="Baskerville"/>
              </a:rPr>
              <a:t>建議使用大側鋒</a:t>
            </a:r>
            <a:endParaRPr lang="en-US" sz="1600" dirty="0"/>
          </a:p>
        </p:txBody>
      </p:sp>
      <p:pic>
        <p:nvPicPr>
          <p:cNvPr id="8" name="Picture 7" descr="A screenshot of a computer&#10;&#10;Description automatically generated">
            <a:extLst>
              <a:ext uri="{FF2B5EF4-FFF2-40B4-BE49-F238E27FC236}">
                <a16:creationId xmlns:a16="http://schemas.microsoft.com/office/drawing/2014/main" id="{8E8E6683-A9B7-0929-3638-72879AE04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5973" y="980728"/>
            <a:ext cx="5498976" cy="3675149"/>
          </a:xfrm>
          <a:prstGeom prst="rect">
            <a:avLst/>
          </a:prstGeom>
        </p:spPr>
      </p:pic>
      <p:pic>
        <p:nvPicPr>
          <p:cNvPr id="10" name="Picture 9" descr="A close-up of a hand holding a pen&#10;&#10;Description automatically generated">
            <a:extLst>
              <a:ext uri="{FF2B5EF4-FFF2-40B4-BE49-F238E27FC236}">
                <a16:creationId xmlns:a16="http://schemas.microsoft.com/office/drawing/2014/main" id="{F190BEE8-9FBC-6807-0638-8A1D512650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5027" y="4713893"/>
            <a:ext cx="5520867" cy="2088728"/>
          </a:xfrm>
          <a:prstGeom prst="rect">
            <a:avLst/>
          </a:prstGeom>
        </p:spPr>
      </p:pic>
    </p:spTree>
    <p:extLst>
      <p:ext uri="{BB962C8B-B14F-4D97-AF65-F5344CB8AC3E}">
        <p14:creationId xmlns:p14="http://schemas.microsoft.com/office/powerpoint/2010/main" val="434276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70353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顏料沖洗器</a:t>
            </a:r>
            <a:r>
              <a:rPr lang="en-US" altLang="zh-TW" sz="3200" dirty="0">
                <a:solidFill>
                  <a:srgbClr val="C00000"/>
                </a:solidFill>
                <a:latin typeface="Microsoft JhengHei" panose="020B0604030504040204" pitchFamily="34" charset="-120"/>
                <a:ea typeface="Microsoft JhengHei" panose="020B0604030504040204" pitchFamily="34" charset="-120"/>
              </a:rPr>
              <a:t> </a:t>
            </a:r>
            <a:r>
              <a:rPr lang="en-US" altLang="ja-JP" sz="3200" dirty="0">
                <a:solidFill>
                  <a:srgbClr val="6A110A"/>
                </a:solidFill>
                <a:latin typeface="Baskerville Old Face" panose="02020602080505020303" pitchFamily="18" charset="0"/>
                <a:ea typeface="Adobe Fan Heiti Std B" pitchFamily="34" charset="-128"/>
              </a:rPr>
              <a:t>Color Flusher</a:t>
            </a:r>
            <a:endParaRPr lang="en-US" sz="3200" dirty="0">
              <a:solidFill>
                <a:srgbClr val="EF8419"/>
              </a:solidFill>
            </a:endParaRPr>
          </a:p>
        </p:txBody>
      </p:sp>
      <p:sp>
        <p:nvSpPr>
          <p:cNvPr id="6" name="TextBox 5">
            <a:extLst>
              <a:ext uri="{FF2B5EF4-FFF2-40B4-BE49-F238E27FC236}">
                <a16:creationId xmlns:a16="http://schemas.microsoft.com/office/drawing/2014/main" id="{E70DCDDA-DCA4-7204-0AEB-DBCDB2E6F55C}"/>
              </a:ext>
            </a:extLst>
          </p:cNvPr>
          <p:cNvSpPr txBox="1"/>
          <p:nvPr/>
        </p:nvSpPr>
        <p:spPr>
          <a:xfrm>
            <a:off x="632969" y="6314822"/>
            <a:ext cx="7956376" cy="369332"/>
          </a:xfrm>
          <a:prstGeom prst="rect">
            <a:avLst/>
          </a:prstGeom>
          <a:noFill/>
        </p:spPr>
        <p:txBody>
          <a:bodyPr wrap="square" rtlCol="0">
            <a:spAutoFit/>
          </a:bodyPr>
          <a:lstStyle/>
          <a:p>
            <a:pPr>
              <a:spcBef>
                <a:spcPts val="0"/>
              </a:spcBef>
              <a:spcAft>
                <a:spcPts val="0"/>
              </a:spcAft>
            </a:pPr>
            <a:r>
              <a:rPr lang="en-US" dirty="0"/>
              <a:t>Color can be flushed toward different direction to achieve unexpected effects</a:t>
            </a:r>
            <a:endParaRPr lang="en-US" b="0" dirty="0">
              <a:effectLst/>
              <a:latin typeface="Baskerville Old Face" panose="02020602080505020303"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284" y="1125313"/>
            <a:ext cx="8119066" cy="4617278"/>
          </a:xfrm>
          <a:prstGeom prst="rect">
            <a:avLst/>
          </a:prstGeom>
        </p:spPr>
      </p:pic>
      <p:sp>
        <p:nvSpPr>
          <p:cNvPr id="7" name="TextBox 6">
            <a:extLst>
              <a:ext uri="{FF2B5EF4-FFF2-40B4-BE49-F238E27FC236}">
                <a16:creationId xmlns:a16="http://schemas.microsoft.com/office/drawing/2014/main" id="{14CCBE30-ED24-1658-CCD6-09AE28DAB4D9}"/>
              </a:ext>
            </a:extLst>
          </p:cNvPr>
          <p:cNvSpPr txBox="1"/>
          <p:nvPr/>
        </p:nvSpPr>
        <p:spPr>
          <a:xfrm>
            <a:off x="650984" y="5853157"/>
            <a:ext cx="4314120" cy="461665"/>
          </a:xfrm>
          <a:prstGeom prst="rect">
            <a:avLst/>
          </a:prstGeom>
          <a:noFill/>
        </p:spPr>
        <p:txBody>
          <a:bodyPr wrap="square" rtlCol="0">
            <a:spAutoFit/>
          </a:bodyPr>
          <a:lstStyle/>
          <a:p>
            <a:pPr>
              <a:spcBef>
                <a:spcPts val="0"/>
              </a:spcBef>
              <a:spcAft>
                <a:spcPts val="0"/>
              </a:spcAft>
            </a:pPr>
            <a:r>
              <a:rPr lang="zh-TW" altLang="en-US" dirty="0"/>
              <a:t>顏料可向不同方向沖洗產生特殊效果</a:t>
            </a:r>
            <a:endParaRPr lang="zh-TW" altLang="en-US" sz="2400" b="0" dirty="0">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89234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57392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顏料沖洗器</a:t>
            </a:r>
            <a:r>
              <a:rPr lang="en-US" altLang="zh-TW" sz="3200" dirty="0">
                <a:solidFill>
                  <a:srgbClr val="C00000"/>
                </a:solidFill>
                <a:latin typeface="Microsoft JhengHei" panose="020B0604030504040204" pitchFamily="34" charset="-120"/>
                <a:ea typeface="Microsoft JhengHei" panose="020B0604030504040204" pitchFamily="34" charset="-120"/>
              </a:rPr>
              <a:t> </a:t>
            </a:r>
            <a:r>
              <a:rPr lang="en-US" altLang="ja-JP" sz="3200" dirty="0">
                <a:solidFill>
                  <a:srgbClr val="6A110A"/>
                </a:solidFill>
                <a:latin typeface="Baskerville Old Face" panose="02020602080505020303" pitchFamily="18" charset="0"/>
                <a:ea typeface="Adobe Fan Heiti Std B" pitchFamily="34" charset="-128"/>
              </a:rPr>
              <a:t>Color Flusher</a:t>
            </a:r>
            <a:endParaRPr lang="en-US" sz="3200" dirty="0">
              <a:solidFill>
                <a:srgbClr val="EF8419"/>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70" y="1124744"/>
            <a:ext cx="8207206" cy="432930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670" y="5805264"/>
            <a:ext cx="779016" cy="779016"/>
          </a:xfrm>
          <a:prstGeom prst="rect">
            <a:avLst/>
          </a:prstGeom>
        </p:spPr>
      </p:pic>
      <p:sp>
        <p:nvSpPr>
          <p:cNvPr id="9" name="TextBox 8">
            <a:extLst>
              <a:ext uri="{FF2B5EF4-FFF2-40B4-BE49-F238E27FC236}">
                <a16:creationId xmlns:a16="http://schemas.microsoft.com/office/drawing/2014/main" id="{E70DCDDA-DCA4-7204-0AEB-DBCDB2E6F55C}"/>
              </a:ext>
            </a:extLst>
          </p:cNvPr>
          <p:cNvSpPr txBox="1"/>
          <p:nvPr/>
        </p:nvSpPr>
        <p:spPr>
          <a:xfrm>
            <a:off x="1799960" y="6177153"/>
            <a:ext cx="5724368" cy="646331"/>
          </a:xfrm>
          <a:prstGeom prst="rect">
            <a:avLst/>
          </a:prstGeom>
          <a:noFill/>
        </p:spPr>
        <p:txBody>
          <a:bodyPr wrap="square" rtlCol="0">
            <a:spAutoFit/>
          </a:bodyPr>
          <a:lstStyle/>
          <a:p>
            <a:pPr>
              <a:spcBef>
                <a:spcPts val="0"/>
              </a:spcBef>
              <a:spcAft>
                <a:spcPts val="0"/>
              </a:spcAft>
            </a:pPr>
            <a:r>
              <a:rPr lang="en-US" dirty="0"/>
              <a:t>Use Color Flusher to partly flush the colors on a specific area of the paper</a:t>
            </a:r>
            <a:endParaRPr lang="en-US" b="0" dirty="0">
              <a:effectLst/>
              <a:latin typeface="Baskerville Old Face" panose="02020602080505020303" pitchFamily="18" charset="0"/>
            </a:endParaRPr>
          </a:p>
        </p:txBody>
      </p:sp>
      <p:sp>
        <p:nvSpPr>
          <p:cNvPr id="10" name="TextBox 9">
            <a:extLst>
              <a:ext uri="{FF2B5EF4-FFF2-40B4-BE49-F238E27FC236}">
                <a16:creationId xmlns:a16="http://schemas.microsoft.com/office/drawing/2014/main" id="{14CCBE30-ED24-1658-CCD6-09AE28DAB4D9}"/>
              </a:ext>
            </a:extLst>
          </p:cNvPr>
          <p:cNvSpPr txBox="1"/>
          <p:nvPr/>
        </p:nvSpPr>
        <p:spPr>
          <a:xfrm>
            <a:off x="1799425" y="5733107"/>
            <a:ext cx="5292855" cy="461665"/>
          </a:xfrm>
          <a:prstGeom prst="rect">
            <a:avLst/>
          </a:prstGeom>
          <a:noFill/>
        </p:spPr>
        <p:txBody>
          <a:bodyPr wrap="square" rtlCol="0">
            <a:spAutoFit/>
          </a:bodyPr>
          <a:lstStyle/>
          <a:p>
            <a:pPr>
              <a:spcBef>
                <a:spcPts val="0"/>
              </a:spcBef>
              <a:spcAft>
                <a:spcPts val="0"/>
              </a:spcAft>
            </a:pPr>
            <a:r>
              <a:rPr lang="zh-TW" altLang="en-US" dirty="0"/>
              <a:t>使用顏料沖洗器局部沖洗紙張上特定地方的顏色</a:t>
            </a:r>
            <a:endParaRPr lang="zh-TW" altLang="en-US" sz="2400" b="0" dirty="0">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64318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70353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AA2222"/>
                </a:solidFill>
                <a:latin typeface="Microsoft JhengHei" panose="020B0604030504040204" pitchFamily="34" charset="-120"/>
                <a:ea typeface="Microsoft JhengHei" panose="020B0604030504040204" pitchFamily="34" charset="-120"/>
              </a:rPr>
              <a:t>顏料</a:t>
            </a:r>
            <a:r>
              <a:rPr lang="zh-TW" altLang="en-US" sz="3200" b="0" i="0" u="none" strike="noStrike" dirty="0">
                <a:solidFill>
                  <a:srgbClr val="AA2222"/>
                </a:solidFill>
                <a:effectLst/>
                <a:latin typeface="微軟正黑體" panose="020B0604030504040204" pitchFamily="34" charset="-120"/>
                <a:ea typeface="微軟正黑體" panose="020B0604030504040204" pitchFamily="34" charset="-120"/>
              </a:rPr>
              <a:t>速乾</a:t>
            </a:r>
            <a:r>
              <a:rPr lang="zh-TW" altLang="en-US" sz="3200" dirty="0">
                <a:solidFill>
                  <a:srgbClr val="C00000"/>
                </a:solidFill>
                <a:latin typeface="Microsoft JhengHei" panose="020B0604030504040204" pitchFamily="34" charset="-120"/>
                <a:ea typeface="Microsoft JhengHei" panose="020B0604030504040204" pitchFamily="34" charset="-120"/>
              </a:rPr>
              <a:t> </a:t>
            </a:r>
            <a:r>
              <a:rPr lang="en-US" sz="3200" dirty="0">
                <a:solidFill>
                  <a:srgbClr val="6A110A"/>
                </a:solidFill>
                <a:latin typeface="Baskerville Old Face" panose="02020602080505020303" pitchFamily="18" charset="0"/>
              </a:rPr>
              <a:t>How to stop pigment diffuse</a:t>
            </a:r>
            <a:endParaRPr lang="en-US" sz="3200" dirty="0">
              <a:solidFill>
                <a:srgbClr val="EF8419"/>
              </a:solidFill>
            </a:endParaRPr>
          </a:p>
        </p:txBody>
      </p:sp>
      <p:sp>
        <p:nvSpPr>
          <p:cNvPr id="6" name="TextBox 5">
            <a:extLst>
              <a:ext uri="{FF2B5EF4-FFF2-40B4-BE49-F238E27FC236}">
                <a16:creationId xmlns:a16="http://schemas.microsoft.com/office/drawing/2014/main" id="{E70DCDDA-DCA4-7204-0AEB-DBCDB2E6F55C}"/>
              </a:ext>
            </a:extLst>
          </p:cNvPr>
          <p:cNvSpPr txBox="1"/>
          <p:nvPr/>
        </p:nvSpPr>
        <p:spPr>
          <a:xfrm>
            <a:off x="1117640" y="6169236"/>
            <a:ext cx="7095697" cy="646331"/>
          </a:xfrm>
          <a:prstGeom prst="rect">
            <a:avLst/>
          </a:prstGeom>
          <a:noFill/>
        </p:spPr>
        <p:txBody>
          <a:bodyPr wrap="square" rtlCol="0">
            <a:spAutoFit/>
          </a:bodyPr>
          <a:lstStyle/>
          <a:p>
            <a:pPr>
              <a:spcBef>
                <a:spcPts val="0"/>
              </a:spcBef>
              <a:spcAft>
                <a:spcPts val="0"/>
              </a:spcAft>
            </a:pPr>
            <a:r>
              <a:rPr lang="en-US" dirty="0"/>
              <a:t>Use Quick Dry to monitor and to reduce the moisture of the paper to different level</a:t>
            </a:r>
            <a:endParaRPr lang="en-US" b="0" dirty="0">
              <a:effectLst/>
              <a:latin typeface="Baskerville Old Face" panose="02020602080505020303"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7" y="1062439"/>
            <a:ext cx="6336704" cy="4526217"/>
          </a:xfrm>
          <a:prstGeom prst="rect">
            <a:avLst/>
          </a:prstGeom>
        </p:spPr>
      </p:pic>
      <p:sp>
        <p:nvSpPr>
          <p:cNvPr id="3" name="Rectangle 2"/>
          <p:cNvSpPr/>
          <p:nvPr/>
        </p:nvSpPr>
        <p:spPr>
          <a:xfrm>
            <a:off x="1115616" y="5828147"/>
            <a:ext cx="6882679" cy="369332"/>
          </a:xfrm>
          <a:prstGeom prst="rect">
            <a:avLst/>
          </a:prstGeom>
        </p:spPr>
        <p:txBody>
          <a:bodyPr wrap="square">
            <a:spAutoFit/>
          </a:bodyPr>
          <a:lstStyle/>
          <a:p>
            <a:r>
              <a:rPr lang="zh-TW" altLang="en-US" dirty="0"/>
              <a:t>透過 </a:t>
            </a:r>
            <a:r>
              <a:rPr lang="en-US" altLang="zh-TW" dirty="0"/>
              <a:t>Quick Dry </a:t>
            </a:r>
            <a:r>
              <a:rPr lang="zh-TW" altLang="en-US" dirty="0"/>
              <a:t>功能可監察紙張濕度分佈及不同程度地弄乾紙張</a:t>
            </a:r>
            <a:endParaRPr lang="en-US" dirty="0"/>
          </a:p>
        </p:txBody>
      </p:sp>
    </p:spTree>
    <p:extLst>
      <p:ext uri="{BB962C8B-B14F-4D97-AF65-F5344CB8AC3E}">
        <p14:creationId xmlns:p14="http://schemas.microsoft.com/office/powerpoint/2010/main" val="86236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80434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AA2222"/>
                </a:solidFill>
                <a:latin typeface="Microsoft JhengHei" panose="020B0604030504040204" pitchFamily="34" charset="-120"/>
                <a:ea typeface="Microsoft JhengHei" panose="020B0604030504040204" pitchFamily="34" charset="-120"/>
              </a:rPr>
              <a:t>顏料滲染</a:t>
            </a:r>
            <a:r>
              <a:rPr lang="zh-TW" altLang="en-US" sz="3200" b="0" i="0" u="none" strike="noStrike" dirty="0">
                <a:solidFill>
                  <a:srgbClr val="AA2222"/>
                </a:solidFill>
                <a:effectLst/>
                <a:latin typeface="微軟正黑體" panose="020B0604030504040204" pitchFamily="34" charset="-120"/>
                <a:ea typeface="微軟正黑體" panose="020B0604030504040204" pitchFamily="34" charset="-120"/>
              </a:rPr>
              <a:t>應用</a:t>
            </a:r>
            <a:r>
              <a:rPr lang="zh-TW" altLang="en-US" sz="3200" dirty="0">
                <a:solidFill>
                  <a:srgbClr val="C00000"/>
                </a:solidFill>
                <a:latin typeface="Microsoft JhengHei" panose="020B0604030504040204" pitchFamily="34" charset="-120"/>
                <a:ea typeface="Microsoft JhengHei" panose="020B0604030504040204" pitchFamily="34" charset="-120"/>
              </a:rPr>
              <a:t> </a:t>
            </a:r>
            <a:r>
              <a:rPr lang="en-US" sz="3200" dirty="0">
                <a:solidFill>
                  <a:srgbClr val="6A110A"/>
                </a:solidFill>
                <a:latin typeface="Baskerville Old Face" panose="02020602080505020303" pitchFamily="18" charset="0"/>
              </a:rPr>
              <a:t>How to apply diffusion effects</a:t>
            </a:r>
            <a:endParaRPr lang="en-US" sz="3200" dirty="0">
              <a:solidFill>
                <a:srgbClr val="EF8419"/>
              </a:solidFill>
            </a:endParaRPr>
          </a:p>
        </p:txBody>
      </p:sp>
      <p:sp>
        <p:nvSpPr>
          <p:cNvPr id="6" name="TextBox 5">
            <a:extLst>
              <a:ext uri="{FF2B5EF4-FFF2-40B4-BE49-F238E27FC236}">
                <a16:creationId xmlns:a16="http://schemas.microsoft.com/office/drawing/2014/main" id="{E70DCDDA-DCA4-7204-0AEB-DBCDB2E6F55C}"/>
              </a:ext>
            </a:extLst>
          </p:cNvPr>
          <p:cNvSpPr txBox="1"/>
          <p:nvPr/>
        </p:nvSpPr>
        <p:spPr>
          <a:xfrm>
            <a:off x="1117640" y="6050156"/>
            <a:ext cx="7095697" cy="646331"/>
          </a:xfrm>
          <a:prstGeom prst="rect">
            <a:avLst/>
          </a:prstGeom>
          <a:noFill/>
        </p:spPr>
        <p:txBody>
          <a:bodyPr wrap="square" rtlCol="0">
            <a:spAutoFit/>
          </a:bodyPr>
          <a:lstStyle/>
          <a:p>
            <a:pPr>
              <a:spcBef>
                <a:spcPts val="0"/>
              </a:spcBef>
              <a:spcAft>
                <a:spcPts val="0"/>
              </a:spcAft>
            </a:pPr>
            <a:r>
              <a:rPr lang="en-US" dirty="0"/>
              <a:t>To create </a:t>
            </a:r>
            <a:r>
              <a:rPr lang="en-US" dirty="0" err="1"/>
              <a:t>unexepected</a:t>
            </a:r>
            <a:r>
              <a:rPr lang="en-US" dirty="0"/>
              <a:t> effects by combining the use of Color Flushing and  Quick Dry</a:t>
            </a:r>
            <a:endParaRPr lang="en-US" b="0" dirty="0">
              <a:effectLst/>
              <a:latin typeface="Baskerville Old Face" panose="02020602080505020303" pitchFamily="18" charset="0"/>
            </a:endParaRPr>
          </a:p>
        </p:txBody>
      </p:sp>
      <p:sp>
        <p:nvSpPr>
          <p:cNvPr id="3" name="Rectangle 2"/>
          <p:cNvSpPr/>
          <p:nvPr/>
        </p:nvSpPr>
        <p:spPr>
          <a:xfrm>
            <a:off x="1115616" y="5709067"/>
            <a:ext cx="6882679" cy="369332"/>
          </a:xfrm>
          <a:prstGeom prst="rect">
            <a:avLst/>
          </a:prstGeom>
        </p:spPr>
        <p:txBody>
          <a:bodyPr wrap="square">
            <a:spAutoFit/>
          </a:bodyPr>
          <a:lstStyle/>
          <a:p>
            <a:r>
              <a:rPr lang="zh-TW" altLang="en-US" sz="1800" b="0" i="0" u="none" strike="noStrike" dirty="0">
                <a:solidFill>
                  <a:srgbClr val="000000"/>
                </a:solidFill>
                <a:effectLst/>
                <a:latin typeface="Arial" panose="020B0604020202020204" pitchFamily="34" charset="0"/>
              </a:rPr>
              <a:t>混合顏色沖洗及速乾的方法佈局，令畫作產生隨意效果</a:t>
            </a:r>
            <a:endParaRPr lang="en-US" dirty="0"/>
          </a:p>
        </p:txBody>
      </p:sp>
      <p:pic>
        <p:nvPicPr>
          <p:cNvPr id="8" name="Picture 7" descr="A close-up of a painting&#10;&#10;Description automatically generated">
            <a:extLst>
              <a:ext uri="{FF2B5EF4-FFF2-40B4-BE49-F238E27FC236}">
                <a16:creationId xmlns:a16="http://schemas.microsoft.com/office/drawing/2014/main" id="{EB1A6853-8D58-06C0-4C2D-366A0AD82E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84" y="1592976"/>
            <a:ext cx="3816425" cy="3816425"/>
          </a:xfrm>
          <a:prstGeom prst="rect">
            <a:avLst/>
          </a:prstGeom>
        </p:spPr>
      </p:pic>
      <p:pic>
        <p:nvPicPr>
          <p:cNvPr id="10" name="Picture 9" descr="A close-up of a painting&#10;&#10;Description automatically generated">
            <a:extLst>
              <a:ext uri="{FF2B5EF4-FFF2-40B4-BE49-F238E27FC236}">
                <a16:creationId xmlns:a16="http://schemas.microsoft.com/office/drawing/2014/main" id="{CA8363D1-F7F4-8243-2032-1625C684B7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072" y="1560509"/>
            <a:ext cx="3816425" cy="3816425"/>
          </a:xfrm>
          <a:prstGeom prst="rect">
            <a:avLst/>
          </a:prstGeom>
        </p:spPr>
      </p:pic>
      <p:cxnSp>
        <p:nvCxnSpPr>
          <p:cNvPr id="17" name="Straight Arrow Connector 16">
            <a:extLst>
              <a:ext uri="{FF2B5EF4-FFF2-40B4-BE49-F238E27FC236}">
                <a16:creationId xmlns:a16="http://schemas.microsoft.com/office/drawing/2014/main" id="{EA8F8C63-1285-D21C-A2FD-F590DCA26150}"/>
              </a:ext>
            </a:extLst>
          </p:cNvPr>
          <p:cNvCxnSpPr/>
          <p:nvPr/>
        </p:nvCxnSpPr>
        <p:spPr bwMode="auto">
          <a:xfrm>
            <a:off x="4716016" y="3645024"/>
            <a:ext cx="432048" cy="0"/>
          </a:xfrm>
          <a:prstGeom prst="straightConnector1">
            <a:avLst/>
          </a:prstGeom>
          <a:ln>
            <a:solidFill>
              <a:srgbClr val="AA2222"/>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77601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78274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AA2222"/>
                </a:solidFill>
                <a:latin typeface="Microsoft JhengHei" panose="020B0604030504040204" pitchFamily="34" charset="-120"/>
                <a:ea typeface="Microsoft JhengHei" panose="020B0604030504040204" pitchFamily="34" charset="-120"/>
              </a:rPr>
              <a:t>顏料</a:t>
            </a:r>
            <a:r>
              <a:rPr lang="zh-TW" altLang="en-US" sz="3200" b="0" i="0" u="none" strike="noStrike" dirty="0">
                <a:solidFill>
                  <a:srgbClr val="AA2222"/>
                </a:solidFill>
                <a:effectLst/>
                <a:latin typeface="微軟正黑體" panose="020B0604030504040204" pitchFamily="34" charset="-120"/>
                <a:ea typeface="微軟正黑體" panose="020B0604030504040204" pitchFamily="34" charset="-120"/>
              </a:rPr>
              <a:t>堆疊</a:t>
            </a:r>
            <a:r>
              <a:rPr lang="zh-TW" altLang="en-US" sz="3200" dirty="0">
                <a:solidFill>
                  <a:srgbClr val="C00000"/>
                </a:solidFill>
                <a:latin typeface="Microsoft JhengHei" panose="020B0604030504040204" pitchFamily="34" charset="-120"/>
                <a:ea typeface="Microsoft JhengHei" panose="020B0604030504040204" pitchFamily="34" charset="-120"/>
              </a:rPr>
              <a:t> </a:t>
            </a:r>
            <a:r>
              <a:rPr lang="en-US" sz="3200" dirty="0">
                <a:solidFill>
                  <a:srgbClr val="6A110A"/>
                </a:solidFill>
                <a:latin typeface="Baskerville Old Face" panose="02020602080505020303" pitchFamily="18" charset="0"/>
              </a:rPr>
              <a:t>How to make pigment overlap</a:t>
            </a:r>
            <a:endParaRPr lang="en-US" sz="3200" dirty="0">
              <a:solidFill>
                <a:srgbClr val="EF8419"/>
              </a:solidFill>
            </a:endParaRPr>
          </a:p>
        </p:txBody>
      </p:sp>
      <p:pic>
        <p:nvPicPr>
          <p:cNvPr id="6" name="Picture 5" descr="Diagram&#10;&#10;Description automatically generated">
            <a:extLst>
              <a:ext uri="{FF2B5EF4-FFF2-40B4-BE49-F238E27FC236}">
                <a16:creationId xmlns:a16="http://schemas.microsoft.com/office/drawing/2014/main" id="{647E818B-11C2-0EE4-25D6-D41BEDF99D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151" y="2564904"/>
            <a:ext cx="7128792" cy="4201278"/>
          </a:xfrm>
          <a:prstGeom prst="rect">
            <a:avLst/>
          </a:prstGeom>
        </p:spPr>
      </p:pic>
      <p:sp>
        <p:nvSpPr>
          <p:cNvPr id="8" name="TextBox 7">
            <a:extLst>
              <a:ext uri="{FF2B5EF4-FFF2-40B4-BE49-F238E27FC236}">
                <a16:creationId xmlns:a16="http://schemas.microsoft.com/office/drawing/2014/main" id="{13DF8FAF-1873-6E18-566E-DAD4CF152004}"/>
              </a:ext>
            </a:extLst>
          </p:cNvPr>
          <p:cNvSpPr txBox="1"/>
          <p:nvPr/>
        </p:nvSpPr>
        <p:spPr>
          <a:xfrm>
            <a:off x="990074" y="1033447"/>
            <a:ext cx="7324676" cy="584775"/>
          </a:xfrm>
          <a:prstGeom prst="rect">
            <a:avLst/>
          </a:prstGeom>
          <a:noFill/>
        </p:spPr>
        <p:txBody>
          <a:bodyPr wrap="square" rtlCol="0">
            <a:spAutoFit/>
          </a:bodyPr>
          <a:lstStyle/>
          <a:p>
            <a:pPr>
              <a:spcBef>
                <a:spcPts val="0"/>
              </a:spcBef>
              <a:spcAft>
                <a:spcPts val="0"/>
              </a:spcAft>
            </a:pPr>
            <a:r>
              <a:rPr lang="zh-TW" altLang="en-US" sz="1600" b="0" i="0" u="none" strike="noStrike" dirty="0">
                <a:solidFill>
                  <a:srgbClr val="000000"/>
                </a:solidFill>
                <a:effectLst/>
                <a:latin typeface="Arial" panose="020B0604020202020204" pitchFamily="34" charset="0"/>
              </a:rPr>
              <a:t>顏料的水量決定其濃度及透明度。 低水量提高顏料濃度，會令顏料較不透明，容易覆蓋到其他顏料之上 ，產生層次感</a:t>
            </a:r>
            <a:endParaRPr lang="zh-TW" altLang="en-US" sz="1600" b="0" dirty="0">
              <a:effectLst/>
              <a:latin typeface="微軟正黑體" panose="020B0604030504040204" pitchFamily="34" charset="-120"/>
              <a:ea typeface="微軟正黑體" panose="020B0604030504040204" pitchFamily="34" charset="-120"/>
            </a:endParaRPr>
          </a:p>
        </p:txBody>
      </p:sp>
      <p:sp>
        <p:nvSpPr>
          <p:cNvPr id="10" name="TextBox 9">
            <a:extLst>
              <a:ext uri="{FF2B5EF4-FFF2-40B4-BE49-F238E27FC236}">
                <a16:creationId xmlns:a16="http://schemas.microsoft.com/office/drawing/2014/main" id="{4671D6F5-3989-4ADD-0CC6-6BF1956DB937}"/>
              </a:ext>
            </a:extLst>
          </p:cNvPr>
          <p:cNvSpPr txBox="1"/>
          <p:nvPr/>
        </p:nvSpPr>
        <p:spPr>
          <a:xfrm>
            <a:off x="990074" y="1651321"/>
            <a:ext cx="7612708" cy="830997"/>
          </a:xfrm>
          <a:prstGeom prst="rect">
            <a:avLst/>
          </a:prstGeom>
          <a:noFill/>
        </p:spPr>
        <p:txBody>
          <a:bodyPr wrap="square" rtlCol="0">
            <a:spAutoFit/>
          </a:bodyPr>
          <a:lstStyle/>
          <a:p>
            <a:pPr>
              <a:spcBef>
                <a:spcPts val="0"/>
              </a:spcBef>
              <a:spcAft>
                <a:spcPts val="0"/>
              </a:spcAft>
            </a:pPr>
            <a:r>
              <a:rPr lang="en-US" sz="1600" b="0" i="0" u="none" strike="noStrike" dirty="0">
                <a:solidFill>
                  <a:srgbClr val="000000"/>
                </a:solidFill>
                <a:effectLst/>
                <a:latin typeface="Arial" panose="020B0604020202020204" pitchFamily="34" charset="0"/>
              </a:rPr>
              <a:t>The wetness value of pigment determines its concentration and thus the opacity. Low wetness makes pigment more concentrated and thus more opaque. This makes the it easier to overlap the other pigments and creates a sense of hierarchy</a:t>
            </a:r>
            <a:endParaRPr lang="en-US" sz="1600" b="0" dirty="0">
              <a:effectLst/>
              <a:latin typeface="Baskerville Old Face" panose="02020602080505020303" pitchFamily="18" charset="0"/>
            </a:endParaRPr>
          </a:p>
        </p:txBody>
      </p:sp>
    </p:spTree>
    <p:extLst>
      <p:ext uri="{BB962C8B-B14F-4D97-AF65-F5344CB8AC3E}">
        <p14:creationId xmlns:p14="http://schemas.microsoft.com/office/powerpoint/2010/main" val="494322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sp>
        <p:nvSpPr>
          <p:cNvPr id="10"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3448" y="6149335"/>
            <a:ext cx="4824536" cy="400110"/>
          </a:xfrm>
          <a:prstGeom prst="rect">
            <a:avLst/>
          </a:prstGeom>
          <a:solidFill>
            <a:srgbClr val="F8CB9E"/>
          </a:solidFill>
          <a:ln>
            <a:noFill/>
          </a:ln>
          <a:effec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2000" dirty="0">
                <a:solidFill>
                  <a:srgbClr val="C00000"/>
                </a:solidFill>
                <a:latin typeface="Microsoft JhengHei" panose="020B0604030504040204" pitchFamily="34" charset="-120"/>
                <a:ea typeface="Microsoft JhengHei" panose="020B0604030504040204" pitchFamily="34" charset="-120"/>
              </a:rPr>
              <a:t>界面  </a:t>
            </a:r>
            <a:r>
              <a:rPr lang="en-US" altLang="ja-JP" sz="2000" dirty="0">
                <a:solidFill>
                  <a:srgbClr val="6A110A"/>
                </a:solidFill>
                <a:latin typeface="Baskerville Old Face" panose="02020602080505020303" pitchFamily="18" charset="0"/>
                <a:ea typeface="Adobe Fan Heiti Std B" pitchFamily="34" charset="-128"/>
              </a:rPr>
              <a:t>The Interface</a:t>
            </a:r>
            <a:endParaRPr lang="en-US" sz="2000" dirty="0">
              <a:solidFill>
                <a:srgbClr val="EF8419"/>
              </a:solidFill>
            </a:endParaRPr>
          </a:p>
        </p:txBody>
      </p:sp>
      <p:pic>
        <p:nvPicPr>
          <p:cNvPr id="4" name="Picture 3" descr="Text, letter&#10;&#10;Description automatically generated">
            <a:extLst>
              <a:ext uri="{FF2B5EF4-FFF2-40B4-BE49-F238E27FC236}">
                <a16:creationId xmlns:a16="http://schemas.microsoft.com/office/drawing/2014/main" id="{72A440AF-EC38-40FC-BDC6-C26AF6424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8250"/>
            <a:ext cx="9144000" cy="5140990"/>
          </a:xfrm>
          <a:prstGeom prst="rect">
            <a:avLst/>
          </a:prstGeom>
        </p:spPr>
      </p:pic>
    </p:spTree>
    <p:extLst>
      <p:ext uri="{BB962C8B-B14F-4D97-AF65-F5344CB8AC3E}">
        <p14:creationId xmlns:p14="http://schemas.microsoft.com/office/powerpoint/2010/main" val="2384092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57392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噴壺與風筒  </a:t>
            </a:r>
            <a:r>
              <a:rPr lang="en-US" altLang="ja-JP" sz="3200" dirty="0">
                <a:solidFill>
                  <a:srgbClr val="6A110A"/>
                </a:solidFill>
                <a:latin typeface="Baskerville Old Face" panose="02020602080505020303" pitchFamily="18" charset="0"/>
                <a:ea typeface="Adobe Fan Heiti Std B" pitchFamily="34" charset="-128"/>
              </a:rPr>
              <a:t>Sprayer and Dryer</a:t>
            </a:r>
            <a:endParaRPr lang="en-US" sz="3200" dirty="0">
              <a:solidFill>
                <a:srgbClr val="EF8419"/>
              </a:solidFill>
            </a:endParaRPr>
          </a:p>
        </p:txBody>
      </p:sp>
      <p:pic>
        <p:nvPicPr>
          <p:cNvPr id="3" name="Picture 2" descr="Graphical user interface, website&#10;&#10;Description automatically generated">
            <a:extLst>
              <a:ext uri="{FF2B5EF4-FFF2-40B4-BE49-F238E27FC236}">
                <a16:creationId xmlns:a16="http://schemas.microsoft.com/office/drawing/2014/main" id="{0032AC16-F12F-4FA4-9D40-404E23E233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466" y="1581489"/>
            <a:ext cx="8044840" cy="4241506"/>
          </a:xfrm>
          <a:prstGeom prst="rect">
            <a:avLst/>
          </a:prstGeom>
        </p:spPr>
      </p:pic>
      <p:sp>
        <p:nvSpPr>
          <p:cNvPr id="6" name="Rectangle 5">
            <a:extLst>
              <a:ext uri="{FF2B5EF4-FFF2-40B4-BE49-F238E27FC236}">
                <a16:creationId xmlns:a16="http://schemas.microsoft.com/office/drawing/2014/main" id="{380AD9BD-15FF-4297-9526-D877807900CB}"/>
              </a:ext>
            </a:extLst>
          </p:cNvPr>
          <p:cNvSpPr/>
          <p:nvPr/>
        </p:nvSpPr>
        <p:spPr bwMode="auto">
          <a:xfrm>
            <a:off x="5148064" y="3933056"/>
            <a:ext cx="720080" cy="576064"/>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spTree>
    <p:extLst>
      <p:ext uri="{BB962C8B-B14F-4D97-AF65-F5344CB8AC3E}">
        <p14:creationId xmlns:p14="http://schemas.microsoft.com/office/powerpoint/2010/main" val="425709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57392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圖層 </a:t>
            </a:r>
            <a:r>
              <a:rPr lang="en-US" altLang="ja-JP" sz="3200" dirty="0">
                <a:solidFill>
                  <a:srgbClr val="6A110A"/>
                </a:solidFill>
                <a:latin typeface="Baskerville Old Face" panose="02020602080505020303" pitchFamily="18" charset="0"/>
                <a:ea typeface="Adobe Fan Heiti Std B" pitchFamily="34" charset="-128"/>
              </a:rPr>
              <a:t>Layer</a:t>
            </a:r>
            <a:endParaRPr lang="en-US" sz="3200" dirty="0">
              <a:solidFill>
                <a:srgbClr val="EF8419"/>
              </a:solidFill>
            </a:endParaRPr>
          </a:p>
        </p:txBody>
      </p:sp>
      <p:pic>
        <p:nvPicPr>
          <p:cNvPr id="7" name="Picture 6" descr="Diagram&#10;&#10;Description automatically generated">
            <a:extLst>
              <a:ext uri="{FF2B5EF4-FFF2-40B4-BE49-F238E27FC236}">
                <a16:creationId xmlns:a16="http://schemas.microsoft.com/office/drawing/2014/main" id="{DB636C0C-0317-82DC-A7EB-D86F10A5DE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9531" y="2059059"/>
            <a:ext cx="4252525" cy="3367384"/>
          </a:xfrm>
          <a:prstGeom prst="rect">
            <a:avLst/>
          </a:prstGeom>
        </p:spPr>
      </p:pic>
      <p:sp>
        <p:nvSpPr>
          <p:cNvPr id="11" name="TextBox 10">
            <a:extLst>
              <a:ext uri="{FF2B5EF4-FFF2-40B4-BE49-F238E27FC236}">
                <a16:creationId xmlns:a16="http://schemas.microsoft.com/office/drawing/2014/main" id="{14CCBE30-ED24-1658-CCD6-09AE28DAB4D9}"/>
              </a:ext>
            </a:extLst>
          </p:cNvPr>
          <p:cNvSpPr txBox="1"/>
          <p:nvPr/>
        </p:nvSpPr>
        <p:spPr>
          <a:xfrm>
            <a:off x="971600" y="1352200"/>
            <a:ext cx="3240360" cy="923330"/>
          </a:xfrm>
          <a:prstGeom prst="rect">
            <a:avLst/>
          </a:prstGeom>
          <a:noFill/>
        </p:spPr>
        <p:txBody>
          <a:bodyPr wrap="square" rtlCol="0">
            <a:spAutoFit/>
          </a:bodyPr>
          <a:lstStyle/>
          <a:p>
            <a:pPr rtl="0">
              <a:spcBef>
                <a:spcPts val="0"/>
              </a:spcBef>
              <a:spcAft>
                <a:spcPts val="0"/>
              </a:spcAft>
            </a:pPr>
            <a:r>
              <a:rPr lang="zh-TW" altLang="en-US" sz="1800" b="0" i="0" u="none" strike="noStrike" dirty="0">
                <a:solidFill>
                  <a:srgbClr val="202124"/>
                </a:solidFill>
                <a:effectLst/>
                <a:latin typeface="Arial" panose="020B0604020202020204" pitchFamily="34" charset="0"/>
              </a:rPr>
              <a:t>只有畫紙層可以繪畫。 畫紙層以上所有圖層都是處理文字的文字層</a:t>
            </a:r>
            <a:endParaRPr lang="zh-TW" altLang="en-US" sz="2400" b="0" dirty="0">
              <a:effectLst/>
              <a:latin typeface="微軟正黑體" panose="020B0604030504040204" pitchFamily="34" charset="-120"/>
              <a:ea typeface="微軟正黑體" panose="020B0604030504040204" pitchFamily="34" charset="-120"/>
            </a:endParaRPr>
          </a:p>
        </p:txBody>
      </p:sp>
      <p:sp>
        <p:nvSpPr>
          <p:cNvPr id="14" name="TextBox 13">
            <a:extLst>
              <a:ext uri="{FF2B5EF4-FFF2-40B4-BE49-F238E27FC236}">
                <a16:creationId xmlns:a16="http://schemas.microsoft.com/office/drawing/2014/main" id="{E70DCDDA-DCA4-7204-0AEB-DBCDB2E6F55C}"/>
              </a:ext>
            </a:extLst>
          </p:cNvPr>
          <p:cNvSpPr txBox="1"/>
          <p:nvPr/>
        </p:nvSpPr>
        <p:spPr>
          <a:xfrm>
            <a:off x="992289" y="2306601"/>
            <a:ext cx="3461524" cy="923330"/>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Only the paper layer can be painted. All layers on top of the paper layer are for text</a:t>
            </a:r>
            <a:endParaRPr lang="en-US" b="0" dirty="0">
              <a:effectLst/>
              <a:latin typeface="Baskerville Old Face" panose="02020602080505020303" pitchFamily="18" charset="0"/>
            </a:endParaRPr>
          </a:p>
        </p:txBody>
      </p:sp>
      <p:sp>
        <p:nvSpPr>
          <p:cNvPr id="16" name="TextBox 15">
            <a:extLst>
              <a:ext uri="{FF2B5EF4-FFF2-40B4-BE49-F238E27FC236}">
                <a16:creationId xmlns:a16="http://schemas.microsoft.com/office/drawing/2014/main" id="{28A4F2EC-D567-D634-4F3B-3B06F8949D1B}"/>
              </a:ext>
            </a:extLst>
          </p:cNvPr>
          <p:cNvSpPr txBox="1"/>
          <p:nvPr/>
        </p:nvSpPr>
        <p:spPr>
          <a:xfrm>
            <a:off x="909093" y="3790196"/>
            <a:ext cx="3157592" cy="1200329"/>
          </a:xfrm>
          <a:prstGeom prst="rect">
            <a:avLst/>
          </a:prstGeom>
          <a:noFill/>
        </p:spPr>
        <p:txBody>
          <a:bodyPr wrap="square" rtlCol="0">
            <a:spAutoFit/>
          </a:bodyPr>
          <a:lstStyle/>
          <a:p>
            <a:pPr rtl="0">
              <a:spcBef>
                <a:spcPts val="0"/>
              </a:spcBef>
              <a:spcAft>
                <a:spcPts val="0"/>
              </a:spcAft>
            </a:pPr>
            <a:r>
              <a:rPr lang="zh-TW" altLang="en-US" sz="1800" b="0" i="0" u="none" strike="noStrike" dirty="0">
                <a:solidFill>
                  <a:srgbClr val="202124"/>
                </a:solidFill>
                <a:effectLst/>
                <a:latin typeface="Arial" panose="020B0604020202020204" pitchFamily="34" charset="0"/>
              </a:rPr>
              <a:t>選擇“輸出紙張”僅將畫紙圖層輸出為圖像。選擇“全部輸出”則可將所有可見圖層輸出為圖像。</a:t>
            </a:r>
            <a:endParaRPr lang="zh-TW" altLang="en-US" sz="2400" b="0" dirty="0">
              <a:effectLst/>
              <a:latin typeface="微軟正黑體" panose="020B0604030504040204" pitchFamily="34" charset="-120"/>
              <a:ea typeface="微軟正黑體" panose="020B0604030504040204" pitchFamily="34" charset="-120"/>
            </a:endParaRPr>
          </a:p>
        </p:txBody>
      </p:sp>
      <p:sp>
        <p:nvSpPr>
          <p:cNvPr id="17" name="TextBox 16">
            <a:extLst>
              <a:ext uri="{FF2B5EF4-FFF2-40B4-BE49-F238E27FC236}">
                <a16:creationId xmlns:a16="http://schemas.microsoft.com/office/drawing/2014/main" id="{EBCD18E3-9449-B391-D8D3-AEC4B0B2C1CA}"/>
              </a:ext>
            </a:extLst>
          </p:cNvPr>
          <p:cNvSpPr txBox="1"/>
          <p:nvPr/>
        </p:nvSpPr>
        <p:spPr>
          <a:xfrm>
            <a:off x="944387" y="4989424"/>
            <a:ext cx="3461525" cy="1504605"/>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Selecting 'Export Paper' only exports the paper layer as an image. Selecting 'Export All' exports all visible layers as an image</a:t>
            </a:r>
            <a:endParaRPr lang="en-US" b="0" dirty="0">
              <a:effectLst/>
              <a:latin typeface="Baskerville Old Face" panose="02020602080505020303" pitchFamily="18" charset="0"/>
            </a:endParaRPr>
          </a:p>
        </p:txBody>
      </p:sp>
    </p:spTree>
    <p:extLst>
      <p:ext uri="{BB962C8B-B14F-4D97-AF65-F5344CB8AC3E}">
        <p14:creationId xmlns:p14="http://schemas.microsoft.com/office/powerpoint/2010/main" val="700782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57392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圖層 </a:t>
            </a:r>
            <a:r>
              <a:rPr lang="en-US" altLang="ja-JP" sz="3200" dirty="0">
                <a:solidFill>
                  <a:srgbClr val="6A110A"/>
                </a:solidFill>
                <a:latin typeface="Baskerville Old Face" panose="02020602080505020303" pitchFamily="18" charset="0"/>
                <a:ea typeface="Adobe Fan Heiti Std B" pitchFamily="34" charset="-128"/>
              </a:rPr>
              <a:t>Layer</a:t>
            </a:r>
            <a:endParaRPr lang="en-US" sz="3200" dirty="0">
              <a:solidFill>
                <a:srgbClr val="EF8419"/>
              </a:solidFill>
            </a:endParaRPr>
          </a:p>
        </p:txBody>
      </p:sp>
      <p:sp>
        <p:nvSpPr>
          <p:cNvPr id="11" name="TextBox 10">
            <a:extLst>
              <a:ext uri="{FF2B5EF4-FFF2-40B4-BE49-F238E27FC236}">
                <a16:creationId xmlns:a16="http://schemas.microsoft.com/office/drawing/2014/main" id="{14CCBE30-ED24-1658-CCD6-09AE28DAB4D9}"/>
              </a:ext>
            </a:extLst>
          </p:cNvPr>
          <p:cNvSpPr txBox="1"/>
          <p:nvPr/>
        </p:nvSpPr>
        <p:spPr>
          <a:xfrm>
            <a:off x="971600" y="4738114"/>
            <a:ext cx="6232748" cy="369332"/>
          </a:xfrm>
          <a:prstGeom prst="rect">
            <a:avLst/>
          </a:prstGeom>
          <a:noFill/>
        </p:spPr>
        <p:txBody>
          <a:bodyPr wrap="square" rtlCol="0">
            <a:spAutoFit/>
          </a:bodyPr>
          <a:lstStyle/>
          <a:p>
            <a:pPr rtl="0">
              <a:spcBef>
                <a:spcPts val="0"/>
              </a:spcBef>
              <a:spcAft>
                <a:spcPts val="0"/>
              </a:spcAft>
            </a:pPr>
            <a:r>
              <a:rPr lang="zh-TW" altLang="en-US" sz="1800" b="0" i="0" u="none" strike="noStrike" dirty="0">
                <a:solidFill>
                  <a:srgbClr val="202124"/>
                </a:solidFill>
                <a:effectLst/>
                <a:latin typeface="Arial" panose="020B0604020202020204" pitchFamily="34" charset="0"/>
              </a:rPr>
              <a:t>文字層的字體可以 融合到畫紙層中，並產生滲染效果。</a:t>
            </a:r>
            <a:endParaRPr lang="en-US" altLang="zh-TW" sz="1800" b="0" i="0" u="none" strike="noStrike" dirty="0">
              <a:solidFill>
                <a:srgbClr val="202124"/>
              </a:solidFill>
              <a:effectLst/>
              <a:latin typeface="Arial" panose="020B0604020202020204" pitchFamily="34" charset="0"/>
            </a:endParaRPr>
          </a:p>
        </p:txBody>
      </p:sp>
      <p:sp>
        <p:nvSpPr>
          <p:cNvPr id="14" name="TextBox 13">
            <a:extLst>
              <a:ext uri="{FF2B5EF4-FFF2-40B4-BE49-F238E27FC236}">
                <a16:creationId xmlns:a16="http://schemas.microsoft.com/office/drawing/2014/main" id="{E70DCDDA-DCA4-7204-0AEB-DBCDB2E6F55C}"/>
              </a:ext>
            </a:extLst>
          </p:cNvPr>
          <p:cNvSpPr txBox="1"/>
          <p:nvPr/>
        </p:nvSpPr>
        <p:spPr>
          <a:xfrm>
            <a:off x="948744" y="5061070"/>
            <a:ext cx="6935624" cy="369332"/>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Text can be applied into the paper layer with diffusive effect. </a:t>
            </a:r>
          </a:p>
        </p:txBody>
      </p:sp>
      <p:sp>
        <p:nvSpPr>
          <p:cNvPr id="18" name="TextBox 17">
            <a:extLst>
              <a:ext uri="{FF2B5EF4-FFF2-40B4-BE49-F238E27FC236}">
                <a16:creationId xmlns:a16="http://schemas.microsoft.com/office/drawing/2014/main" id="{332E823D-CC6A-A7F3-685D-F8010E5A39F9}"/>
              </a:ext>
            </a:extLst>
          </p:cNvPr>
          <p:cNvSpPr txBox="1"/>
          <p:nvPr/>
        </p:nvSpPr>
        <p:spPr>
          <a:xfrm>
            <a:off x="1001020" y="5646112"/>
            <a:ext cx="7387404" cy="369332"/>
          </a:xfrm>
          <a:prstGeom prst="rect">
            <a:avLst/>
          </a:prstGeom>
          <a:noFill/>
        </p:spPr>
        <p:txBody>
          <a:bodyPr wrap="square" rtlCol="0">
            <a:spAutoFit/>
          </a:bodyPr>
          <a:lstStyle/>
          <a:p>
            <a:pPr rtl="0">
              <a:spcBef>
                <a:spcPts val="0"/>
              </a:spcBef>
              <a:spcAft>
                <a:spcPts val="0"/>
              </a:spcAft>
            </a:pPr>
            <a:r>
              <a:rPr lang="zh-TW" altLang="en-US" sz="1800" b="0" i="0" u="none" strike="noStrike" dirty="0">
                <a:solidFill>
                  <a:srgbClr val="202124"/>
                </a:solidFill>
                <a:effectLst/>
                <a:latin typeface="Arial" panose="020B0604020202020204" pitchFamily="34" charset="0"/>
              </a:rPr>
              <a:t>融合到畫紙層的字體不再可編輯， 但變成可繪畫的對象</a:t>
            </a:r>
            <a:endParaRPr lang="zh-TW" altLang="en-US" sz="2400" b="0" dirty="0">
              <a:effectLst/>
              <a:latin typeface="微軟正黑體" panose="020B0604030504040204" pitchFamily="34" charset="-120"/>
              <a:ea typeface="微軟正黑體" panose="020B0604030504040204" pitchFamily="34" charset="-120"/>
            </a:endParaRPr>
          </a:p>
        </p:txBody>
      </p:sp>
      <p:sp>
        <p:nvSpPr>
          <p:cNvPr id="19" name="TextBox 18">
            <a:extLst>
              <a:ext uri="{FF2B5EF4-FFF2-40B4-BE49-F238E27FC236}">
                <a16:creationId xmlns:a16="http://schemas.microsoft.com/office/drawing/2014/main" id="{0E7EE39D-275A-9E1A-5D41-8109B1DAE54A}"/>
              </a:ext>
            </a:extLst>
          </p:cNvPr>
          <p:cNvSpPr txBox="1"/>
          <p:nvPr/>
        </p:nvSpPr>
        <p:spPr>
          <a:xfrm>
            <a:off x="983632" y="5985074"/>
            <a:ext cx="7387403" cy="646331"/>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text applied into paper is no longer editable but becomes paintable.</a:t>
            </a:r>
            <a:endParaRPr lang="en-US" b="0" dirty="0">
              <a:effectLst/>
              <a:latin typeface="Baskerville Old Face" panose="02020602080505020303" pitchFamily="18" charset="0"/>
            </a:endParaRPr>
          </a:p>
        </p:txBody>
      </p:sp>
      <p:pic>
        <p:nvPicPr>
          <p:cNvPr id="6" name="Picture 5" descr="Diagram&#10;&#10;Description automatically generated with low confidence">
            <a:extLst>
              <a:ext uri="{FF2B5EF4-FFF2-40B4-BE49-F238E27FC236}">
                <a16:creationId xmlns:a16="http://schemas.microsoft.com/office/drawing/2014/main" id="{F8D6B1EB-C281-3706-308F-FB19D6BCE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5655" y="1512343"/>
            <a:ext cx="5739231" cy="2678308"/>
          </a:xfrm>
          <a:prstGeom prst="rect">
            <a:avLst/>
          </a:prstGeom>
        </p:spPr>
      </p:pic>
    </p:spTree>
    <p:extLst>
      <p:ext uri="{BB962C8B-B14F-4D97-AF65-F5344CB8AC3E}">
        <p14:creationId xmlns:p14="http://schemas.microsoft.com/office/powerpoint/2010/main" val="1390759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sp>
        <p:nvSpPr>
          <p:cNvPr id="10"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3448" y="6149335"/>
            <a:ext cx="4824536" cy="400110"/>
          </a:xfrm>
          <a:prstGeom prst="rect">
            <a:avLst/>
          </a:prstGeom>
          <a:solidFill>
            <a:srgbClr val="F8CB9E"/>
          </a:solidFill>
          <a:ln>
            <a:noFill/>
          </a:ln>
          <a:effec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2000" dirty="0">
                <a:solidFill>
                  <a:srgbClr val="C00000"/>
                </a:solidFill>
                <a:latin typeface="Microsoft JhengHei" panose="020B0604030504040204" pitchFamily="34" charset="-120"/>
                <a:ea typeface="Microsoft JhengHei" panose="020B0604030504040204" pitchFamily="34" charset="-120"/>
              </a:rPr>
              <a:t>影像處理  </a:t>
            </a:r>
            <a:r>
              <a:rPr lang="en-US" altLang="ja-JP" sz="2000" dirty="0">
                <a:solidFill>
                  <a:srgbClr val="6A110A"/>
                </a:solidFill>
                <a:latin typeface="Baskerville Old Face" panose="02020602080505020303" pitchFamily="18" charset="0"/>
                <a:ea typeface="Adobe Fan Heiti Std B" pitchFamily="34" charset="-128"/>
              </a:rPr>
              <a:t>Image Processing</a:t>
            </a:r>
            <a:endParaRPr lang="en-US" sz="2000" dirty="0">
              <a:solidFill>
                <a:srgbClr val="EF8419"/>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9144000" cy="5140990"/>
          </a:xfrm>
          <a:prstGeom prst="rect">
            <a:avLst/>
          </a:prstGeom>
        </p:spPr>
      </p:pic>
    </p:spTree>
    <p:extLst>
      <p:ext uri="{BB962C8B-B14F-4D97-AF65-F5344CB8AC3E}">
        <p14:creationId xmlns:p14="http://schemas.microsoft.com/office/powerpoint/2010/main" val="2987977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7" name="Picture 6" descr="A screenshot of a video game&#10;&#10;Description automatically generated with medium confidence">
            <a:extLst>
              <a:ext uri="{FF2B5EF4-FFF2-40B4-BE49-F238E27FC236}">
                <a16:creationId xmlns:a16="http://schemas.microsoft.com/office/drawing/2014/main" id="{D04482F2-1408-4399-80E5-FC86E70B1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6499" y="1469817"/>
            <a:ext cx="7407501" cy="414028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6">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660332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滲染方式  </a:t>
            </a:r>
            <a:r>
              <a:rPr lang="en-US" altLang="zh-TW" sz="3200" dirty="0">
                <a:solidFill>
                  <a:srgbClr val="6A110A"/>
                </a:solidFill>
                <a:latin typeface="Baskerville Old Face" panose="02020602080505020303" pitchFamily="18" charset="0"/>
                <a:ea typeface="Adobe Fan Heiti Std B" pitchFamily="34" charset="-128"/>
              </a:rPr>
              <a:t>Diffusion Approach</a:t>
            </a:r>
            <a:endParaRPr lang="en-US" sz="3200" dirty="0">
              <a:solidFill>
                <a:srgbClr val="EF8419"/>
              </a:solidFill>
            </a:endParaRPr>
          </a:p>
        </p:txBody>
      </p:sp>
      <p:grpSp>
        <p:nvGrpSpPr>
          <p:cNvPr id="14" name="Group 13">
            <a:extLst>
              <a:ext uri="{FF2B5EF4-FFF2-40B4-BE49-F238E27FC236}">
                <a16:creationId xmlns:a16="http://schemas.microsoft.com/office/drawing/2014/main" id="{6B7557E5-A8B2-4526-BC2C-3DDB329BC47E}"/>
              </a:ext>
            </a:extLst>
          </p:cNvPr>
          <p:cNvGrpSpPr/>
          <p:nvPr/>
        </p:nvGrpSpPr>
        <p:grpSpPr>
          <a:xfrm>
            <a:off x="737406" y="2310892"/>
            <a:ext cx="1674354" cy="1478148"/>
            <a:chOff x="632970" y="2338788"/>
            <a:chExt cx="1674354" cy="1478148"/>
          </a:xfrm>
        </p:grpSpPr>
        <p:sp>
          <p:nvSpPr>
            <p:cNvPr id="11" name="Rectangle 10">
              <a:extLst>
                <a:ext uri="{FF2B5EF4-FFF2-40B4-BE49-F238E27FC236}">
                  <a16:creationId xmlns:a16="http://schemas.microsoft.com/office/drawing/2014/main" id="{7CD6BF10-3A96-426F-BEEB-A4FB64FC0F1E}"/>
                </a:ext>
              </a:extLst>
            </p:cNvPr>
            <p:cNvSpPr/>
            <p:nvPr/>
          </p:nvSpPr>
          <p:spPr bwMode="auto">
            <a:xfrm>
              <a:off x="632970" y="2338788"/>
              <a:ext cx="1674354" cy="14781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pic>
          <p:nvPicPr>
            <p:cNvPr id="10" name="Picture 9" descr="A picture containing building, outdoor, old, colonnade&#10;&#10;Description automatically generated">
              <a:extLst>
                <a:ext uri="{FF2B5EF4-FFF2-40B4-BE49-F238E27FC236}">
                  <a16:creationId xmlns:a16="http://schemas.microsoft.com/office/drawing/2014/main" id="{082A194D-9AAA-461B-940D-CD2F85336C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380" y="2444229"/>
              <a:ext cx="1457356" cy="1267266"/>
            </a:xfrm>
            <a:prstGeom prst="rect">
              <a:avLst/>
            </a:prstGeom>
          </p:spPr>
        </p:pic>
      </p:grpSp>
      <p:sp>
        <p:nvSpPr>
          <p:cNvPr id="2" name="TextBox 1">
            <a:extLst>
              <a:ext uri="{FF2B5EF4-FFF2-40B4-BE49-F238E27FC236}">
                <a16:creationId xmlns:a16="http://schemas.microsoft.com/office/drawing/2014/main" id="{2E4CA7CC-4743-40E3-A805-9DAEDE9CB1FA}"/>
              </a:ext>
            </a:extLst>
          </p:cNvPr>
          <p:cNvSpPr txBox="1"/>
          <p:nvPr/>
        </p:nvSpPr>
        <p:spPr>
          <a:xfrm>
            <a:off x="3347864" y="5517232"/>
            <a:ext cx="1261884" cy="276999"/>
          </a:xfrm>
          <a:prstGeom prst="rect">
            <a:avLst/>
          </a:prstGeom>
          <a:noFill/>
        </p:spPr>
        <p:txBody>
          <a:bodyPr wrap="none" rtlCol="0">
            <a:spAutoFit/>
          </a:bodyPr>
          <a:lstStyle/>
          <a:p>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暗色滲向淺色區</a:t>
            </a:r>
            <a:endParaRPr lang="en-US" sz="1200" dirty="0">
              <a:latin typeface="微軟正黑體" panose="020B0604030504040204" pitchFamily="34" charset="-120"/>
              <a:ea typeface="微軟正黑體" panose="020B0604030504040204" pitchFamily="34" charset="-120"/>
            </a:endParaRPr>
          </a:p>
        </p:txBody>
      </p:sp>
      <p:sp>
        <p:nvSpPr>
          <p:cNvPr id="16" name="TextBox 15">
            <a:extLst>
              <a:ext uri="{FF2B5EF4-FFF2-40B4-BE49-F238E27FC236}">
                <a16:creationId xmlns:a16="http://schemas.microsoft.com/office/drawing/2014/main" id="{CEEC3E66-2D79-49F5-B6F0-AFF37BA80844}"/>
              </a:ext>
            </a:extLst>
          </p:cNvPr>
          <p:cNvSpPr txBox="1"/>
          <p:nvPr/>
        </p:nvSpPr>
        <p:spPr>
          <a:xfrm>
            <a:off x="6145617" y="5517232"/>
            <a:ext cx="1261884" cy="276999"/>
          </a:xfrm>
          <a:prstGeom prst="rect">
            <a:avLst/>
          </a:prstGeom>
          <a:noFill/>
        </p:spPr>
        <p:txBody>
          <a:bodyPr wrap="none" rtlCol="0">
            <a:spAutoFit/>
          </a:bodyPr>
          <a:lstStyle/>
          <a:p>
            <a:r>
              <a:rPr lang="zh-TW" altLang="en-US" sz="1200" b="0" i="0" u="none" strike="noStrike" dirty="0">
                <a:solidFill>
                  <a:srgbClr val="000000"/>
                </a:solidFill>
                <a:effectLst/>
                <a:latin typeface="Arial" panose="020B0604020202020204" pitchFamily="34" charset="0"/>
              </a:rPr>
              <a:t>淺色滲向暗色區</a:t>
            </a:r>
            <a:endParaRPr lang="en-US" sz="1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84200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81154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2400" dirty="0">
                <a:solidFill>
                  <a:srgbClr val="C00000"/>
                </a:solidFill>
                <a:latin typeface="Microsoft JhengHei" panose="020B0604030504040204" pitchFamily="34" charset="-120"/>
                <a:ea typeface="Microsoft JhengHei" panose="020B0604030504040204" pitchFamily="34" charset="-120"/>
              </a:rPr>
              <a:t>影像處理應用 </a:t>
            </a:r>
            <a:r>
              <a:rPr lang="en-US" altLang="zh-TW" sz="2400" dirty="0">
                <a:solidFill>
                  <a:srgbClr val="C00000"/>
                </a:solidFill>
                <a:latin typeface="Microsoft JhengHei" panose="020B0604030504040204" pitchFamily="34" charset="-120"/>
                <a:ea typeface="Microsoft JhengHei" panose="020B0604030504040204" pitchFamily="34" charset="-120"/>
              </a:rPr>
              <a:t>(1)</a:t>
            </a:r>
            <a:r>
              <a:rPr lang="zh-TW" altLang="en-US" sz="2400" dirty="0">
                <a:solidFill>
                  <a:srgbClr val="C00000"/>
                </a:solidFill>
                <a:latin typeface="Microsoft JhengHei" panose="020B0604030504040204" pitchFamily="34" charset="-120"/>
                <a:ea typeface="Microsoft JhengHei" panose="020B0604030504040204" pitchFamily="34" charset="-120"/>
              </a:rPr>
              <a:t>  </a:t>
            </a:r>
            <a:r>
              <a:rPr lang="en-US" altLang="zh-TW" sz="2400" dirty="0">
                <a:solidFill>
                  <a:srgbClr val="6A110A"/>
                </a:solidFill>
                <a:latin typeface="Baskerville Old Face" panose="02020602080505020303" pitchFamily="18" charset="0"/>
                <a:ea typeface="Adobe Fan Heiti Std B" pitchFamily="34" charset="-128"/>
              </a:rPr>
              <a:t>Application of Image</a:t>
            </a:r>
            <a:r>
              <a:rPr lang="en-US" altLang="ja-JP" sz="2400" dirty="0">
                <a:solidFill>
                  <a:srgbClr val="6A110A"/>
                </a:solidFill>
                <a:latin typeface="Baskerville Old Face" panose="02020602080505020303" pitchFamily="18" charset="0"/>
                <a:ea typeface="Adobe Fan Heiti Std B" pitchFamily="34" charset="-128"/>
              </a:rPr>
              <a:t> Processing (1)</a:t>
            </a:r>
            <a:endParaRPr lang="en-US" sz="2400" dirty="0">
              <a:solidFill>
                <a:srgbClr val="EF8419"/>
              </a:solidFill>
            </a:endParaRPr>
          </a:p>
        </p:txBody>
      </p:sp>
      <p:sp>
        <p:nvSpPr>
          <p:cNvPr id="9" name="TextBox 8">
            <a:extLst>
              <a:ext uri="{FF2B5EF4-FFF2-40B4-BE49-F238E27FC236}">
                <a16:creationId xmlns:a16="http://schemas.microsoft.com/office/drawing/2014/main" id="{FDAAEA49-1A16-48A1-BFCB-BFFB34049523}"/>
              </a:ext>
            </a:extLst>
          </p:cNvPr>
          <p:cNvSpPr txBox="1"/>
          <p:nvPr/>
        </p:nvSpPr>
        <p:spPr>
          <a:xfrm>
            <a:off x="808631" y="6270254"/>
            <a:ext cx="7147745" cy="338554"/>
          </a:xfrm>
          <a:prstGeom prst="rect">
            <a:avLst/>
          </a:prstGeom>
          <a:noFill/>
        </p:spPr>
        <p:txBody>
          <a:bodyPr wrap="square" rtlCol="0">
            <a:spAutoFit/>
          </a:bodyPr>
          <a:lstStyle/>
          <a:p>
            <a:r>
              <a:rPr lang="en-US" sz="1600" dirty="0">
                <a:latin typeface="Baskerville Old Face" panose="02020602080505020303" pitchFamily="18" charset="0"/>
              </a:rPr>
              <a:t>To import an image to create diffusive effect and integrate it with Pure ink brushworks</a:t>
            </a:r>
          </a:p>
        </p:txBody>
      </p:sp>
      <p:sp>
        <p:nvSpPr>
          <p:cNvPr id="6" name="TextBox 5">
            <a:extLst>
              <a:ext uri="{FF2B5EF4-FFF2-40B4-BE49-F238E27FC236}">
                <a16:creationId xmlns:a16="http://schemas.microsoft.com/office/drawing/2014/main" id="{604493EC-73E8-4CFC-93BD-F0D76E94C6A5}"/>
              </a:ext>
            </a:extLst>
          </p:cNvPr>
          <p:cNvSpPr txBox="1"/>
          <p:nvPr/>
        </p:nvSpPr>
        <p:spPr>
          <a:xfrm>
            <a:off x="788670" y="6021288"/>
            <a:ext cx="5167120" cy="338554"/>
          </a:xfrm>
          <a:prstGeom prst="rect">
            <a:avLst/>
          </a:prstGeom>
          <a:noFill/>
        </p:spPr>
        <p:txBody>
          <a:bodyPr wrap="none" rtlCol="0">
            <a:spAutoFit/>
          </a:bodyPr>
          <a:lstStyle/>
          <a:p>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將圖像匯入產生濕染效果， 結合</a:t>
            </a:r>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Pure ink</a:t>
            </a: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內手繪的筆觸</a:t>
            </a:r>
            <a:endParaRPr lang="en-US" sz="1600" dirty="0">
              <a:latin typeface="微軟正黑體" panose="020B0604030504040204" pitchFamily="34" charset="-120"/>
              <a:ea typeface="微軟正黑體" panose="020B0604030504040204" pitchFamily="34" charset="-120"/>
            </a:endParaRPr>
          </a:p>
        </p:txBody>
      </p:sp>
      <p:pic>
        <p:nvPicPr>
          <p:cNvPr id="7" name="Picture 6" descr="A picture containing nature, smoke, weapon, coming&#10;&#10;Description automatically generated">
            <a:extLst>
              <a:ext uri="{FF2B5EF4-FFF2-40B4-BE49-F238E27FC236}">
                <a16:creationId xmlns:a16="http://schemas.microsoft.com/office/drawing/2014/main" id="{EED37DC2-C11F-7D86-BD94-CC4930FF75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5742" y="1272743"/>
            <a:ext cx="5508746" cy="3672497"/>
          </a:xfrm>
          <a:prstGeom prst="rect">
            <a:avLst/>
          </a:prstGeom>
        </p:spPr>
      </p:pic>
      <p:pic>
        <p:nvPicPr>
          <p:cNvPr id="10" name="Picture 9" descr="A picture containing tree&#10;&#10;Description automatically generated">
            <a:extLst>
              <a:ext uri="{FF2B5EF4-FFF2-40B4-BE49-F238E27FC236}">
                <a16:creationId xmlns:a16="http://schemas.microsoft.com/office/drawing/2014/main" id="{1975DA9C-7FE6-DD70-6045-6A16E6CC9B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1164" y="1128727"/>
            <a:ext cx="2335291" cy="1353271"/>
          </a:xfrm>
          <a:prstGeom prst="rect">
            <a:avLst/>
          </a:prstGeom>
        </p:spPr>
      </p:pic>
      <p:pic>
        <p:nvPicPr>
          <p:cNvPr id="14" name="Picture 13" descr="A picture containing tree, outdoor&#10;&#10;Description automatically generated">
            <a:extLst>
              <a:ext uri="{FF2B5EF4-FFF2-40B4-BE49-F238E27FC236}">
                <a16:creationId xmlns:a16="http://schemas.microsoft.com/office/drawing/2014/main" id="{B98FBBB0-808D-129E-68BB-E95DF07344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2965" y="3591143"/>
            <a:ext cx="2335291" cy="1353271"/>
          </a:xfrm>
          <a:prstGeom prst="rect">
            <a:avLst/>
          </a:prstGeom>
        </p:spPr>
      </p:pic>
      <p:cxnSp>
        <p:nvCxnSpPr>
          <p:cNvPr id="17" name="Straight Arrow Connector 16">
            <a:extLst>
              <a:ext uri="{FF2B5EF4-FFF2-40B4-BE49-F238E27FC236}">
                <a16:creationId xmlns:a16="http://schemas.microsoft.com/office/drawing/2014/main" id="{95C2A14C-8AA0-4A83-84FF-2D4B3C6BC279}"/>
              </a:ext>
            </a:extLst>
          </p:cNvPr>
          <p:cNvCxnSpPr>
            <a:cxnSpLocks/>
          </p:cNvCxnSpPr>
          <p:nvPr/>
        </p:nvCxnSpPr>
        <p:spPr bwMode="auto">
          <a:xfrm>
            <a:off x="3148256" y="2064831"/>
            <a:ext cx="667213" cy="21602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C5D41D25-DE10-D4FB-5D15-F453B8746FF8}"/>
              </a:ext>
            </a:extLst>
          </p:cNvPr>
          <p:cNvCxnSpPr>
            <a:cxnSpLocks/>
          </p:cNvCxnSpPr>
          <p:nvPr/>
        </p:nvCxnSpPr>
        <p:spPr bwMode="auto">
          <a:xfrm flipV="1">
            <a:off x="2834647" y="3000935"/>
            <a:ext cx="1728192" cy="1152128"/>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C9F2A8F9-3354-CF0E-1BFD-6FA32ADCB8D8}"/>
              </a:ext>
            </a:extLst>
          </p:cNvPr>
          <p:cNvSpPr txBox="1"/>
          <p:nvPr/>
        </p:nvSpPr>
        <p:spPr>
          <a:xfrm>
            <a:off x="705661" y="2464467"/>
            <a:ext cx="1224136" cy="276999"/>
          </a:xfrm>
          <a:prstGeom prst="rect">
            <a:avLst/>
          </a:prstGeom>
          <a:noFill/>
        </p:spPr>
        <p:txBody>
          <a:bodyPr wrap="square" rtlCol="0">
            <a:spAutoFit/>
          </a:bodyPr>
          <a:lstStyle/>
          <a:p>
            <a:r>
              <a:rPr lang="en-US" sz="1200" dirty="0">
                <a:latin typeface="Baskerville Old Face" panose="02020602080505020303" pitchFamily="18" charset="0"/>
              </a:rPr>
              <a:t>(transparent </a:t>
            </a:r>
            <a:r>
              <a:rPr lang="en-US" sz="1200" dirty="0" err="1">
                <a:latin typeface="Baskerville Old Face" panose="02020602080505020303" pitchFamily="18" charset="0"/>
              </a:rPr>
              <a:t>png</a:t>
            </a:r>
            <a:r>
              <a:rPr lang="en-US" sz="1200" dirty="0">
                <a:latin typeface="Baskerville Old Face" panose="02020602080505020303" pitchFamily="18" charset="0"/>
              </a:rPr>
              <a:t>)</a:t>
            </a:r>
          </a:p>
        </p:txBody>
      </p:sp>
      <p:sp>
        <p:nvSpPr>
          <p:cNvPr id="23" name="TextBox 22">
            <a:extLst>
              <a:ext uri="{FF2B5EF4-FFF2-40B4-BE49-F238E27FC236}">
                <a16:creationId xmlns:a16="http://schemas.microsoft.com/office/drawing/2014/main" id="{42834723-E27C-2552-BCD5-C3AFEE4F70F5}"/>
              </a:ext>
            </a:extLst>
          </p:cNvPr>
          <p:cNvSpPr txBox="1"/>
          <p:nvPr/>
        </p:nvSpPr>
        <p:spPr>
          <a:xfrm>
            <a:off x="705661" y="4915256"/>
            <a:ext cx="1224136" cy="276999"/>
          </a:xfrm>
          <a:prstGeom prst="rect">
            <a:avLst/>
          </a:prstGeom>
          <a:noFill/>
        </p:spPr>
        <p:txBody>
          <a:bodyPr wrap="square" rtlCol="0">
            <a:spAutoFit/>
          </a:bodyPr>
          <a:lstStyle/>
          <a:p>
            <a:r>
              <a:rPr lang="en-US" sz="1200" dirty="0">
                <a:latin typeface="Baskerville Old Face" panose="02020602080505020303" pitchFamily="18" charset="0"/>
              </a:rPr>
              <a:t>(transparent </a:t>
            </a:r>
            <a:r>
              <a:rPr lang="en-US" sz="1200" dirty="0" err="1">
                <a:latin typeface="Baskerville Old Face" panose="02020602080505020303" pitchFamily="18" charset="0"/>
              </a:rPr>
              <a:t>png</a:t>
            </a:r>
            <a:r>
              <a:rPr lang="en-US" sz="1200" dirty="0">
                <a:latin typeface="Baskerville Old Face" panose="02020602080505020303" pitchFamily="18" charset="0"/>
              </a:rPr>
              <a:t>)</a:t>
            </a:r>
          </a:p>
        </p:txBody>
      </p:sp>
    </p:spTree>
    <p:extLst>
      <p:ext uri="{BB962C8B-B14F-4D97-AF65-F5344CB8AC3E}">
        <p14:creationId xmlns:p14="http://schemas.microsoft.com/office/powerpoint/2010/main" val="4038510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81154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2400" dirty="0">
                <a:solidFill>
                  <a:srgbClr val="C00000"/>
                </a:solidFill>
                <a:latin typeface="Microsoft JhengHei" panose="020B0604030504040204" pitchFamily="34" charset="-120"/>
                <a:ea typeface="Microsoft JhengHei" panose="020B0604030504040204" pitchFamily="34" charset="-120"/>
              </a:rPr>
              <a:t>影像處理應用 </a:t>
            </a:r>
            <a:r>
              <a:rPr lang="en-US" altLang="zh-TW" sz="2400" dirty="0">
                <a:solidFill>
                  <a:srgbClr val="C00000"/>
                </a:solidFill>
                <a:latin typeface="Microsoft JhengHei" panose="020B0604030504040204" pitchFamily="34" charset="-120"/>
                <a:ea typeface="Microsoft JhengHei" panose="020B0604030504040204" pitchFamily="34" charset="-120"/>
              </a:rPr>
              <a:t>(2)</a:t>
            </a:r>
            <a:r>
              <a:rPr lang="zh-TW" altLang="en-US" sz="2400" dirty="0">
                <a:solidFill>
                  <a:srgbClr val="C00000"/>
                </a:solidFill>
                <a:latin typeface="Microsoft JhengHei" panose="020B0604030504040204" pitchFamily="34" charset="-120"/>
                <a:ea typeface="Microsoft JhengHei" panose="020B0604030504040204" pitchFamily="34" charset="-120"/>
              </a:rPr>
              <a:t>  </a:t>
            </a:r>
            <a:r>
              <a:rPr lang="en-US" altLang="zh-TW" sz="2400" dirty="0">
                <a:solidFill>
                  <a:srgbClr val="6A110A"/>
                </a:solidFill>
                <a:latin typeface="Baskerville Old Face" panose="02020602080505020303" pitchFamily="18" charset="0"/>
                <a:ea typeface="Adobe Fan Heiti Std B" pitchFamily="34" charset="-128"/>
              </a:rPr>
              <a:t>Application of Image</a:t>
            </a:r>
            <a:r>
              <a:rPr lang="en-US" altLang="ja-JP" sz="2400" dirty="0">
                <a:solidFill>
                  <a:srgbClr val="6A110A"/>
                </a:solidFill>
                <a:latin typeface="Baskerville Old Face" panose="02020602080505020303" pitchFamily="18" charset="0"/>
                <a:ea typeface="Adobe Fan Heiti Std B" pitchFamily="34" charset="-128"/>
              </a:rPr>
              <a:t> Processing (2)</a:t>
            </a:r>
            <a:endParaRPr lang="en-US" sz="2400" dirty="0">
              <a:solidFill>
                <a:srgbClr val="EF8419"/>
              </a:solidFill>
            </a:endParaRPr>
          </a:p>
        </p:txBody>
      </p:sp>
      <p:pic>
        <p:nvPicPr>
          <p:cNvPr id="3" name="Picture 2" descr="A screenshot of a video game&#10;&#10;Description automatically generated with medium confidence">
            <a:extLst>
              <a:ext uri="{FF2B5EF4-FFF2-40B4-BE49-F238E27FC236}">
                <a16:creationId xmlns:a16="http://schemas.microsoft.com/office/drawing/2014/main" id="{D9B5ADDD-BBCE-450C-8F26-A67643400E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427" y="1012619"/>
            <a:ext cx="7373146" cy="4832762"/>
          </a:xfrm>
          <a:prstGeom prst="rect">
            <a:avLst/>
          </a:prstGeom>
        </p:spPr>
      </p:pic>
      <p:sp>
        <p:nvSpPr>
          <p:cNvPr id="9" name="TextBox 8">
            <a:extLst>
              <a:ext uri="{FF2B5EF4-FFF2-40B4-BE49-F238E27FC236}">
                <a16:creationId xmlns:a16="http://schemas.microsoft.com/office/drawing/2014/main" id="{FDAAEA49-1A16-48A1-BFCB-BFFB34049523}"/>
              </a:ext>
            </a:extLst>
          </p:cNvPr>
          <p:cNvSpPr txBox="1"/>
          <p:nvPr/>
        </p:nvSpPr>
        <p:spPr>
          <a:xfrm>
            <a:off x="808631" y="6270254"/>
            <a:ext cx="6612337" cy="338554"/>
          </a:xfrm>
          <a:prstGeom prst="rect">
            <a:avLst/>
          </a:prstGeom>
          <a:noFill/>
        </p:spPr>
        <p:txBody>
          <a:bodyPr wrap="square" rtlCol="0">
            <a:spAutoFit/>
          </a:bodyPr>
          <a:lstStyle/>
          <a:p>
            <a:r>
              <a:rPr lang="en-US" sz="1600" dirty="0">
                <a:latin typeface="Baskerville Old Face" panose="02020602080505020303" pitchFamily="18" charset="0"/>
              </a:rPr>
              <a:t>To convert an image to ink style picture and extend it to a painting by brush</a:t>
            </a:r>
          </a:p>
        </p:txBody>
      </p:sp>
      <p:sp>
        <p:nvSpPr>
          <p:cNvPr id="6" name="TextBox 5">
            <a:extLst>
              <a:ext uri="{FF2B5EF4-FFF2-40B4-BE49-F238E27FC236}">
                <a16:creationId xmlns:a16="http://schemas.microsoft.com/office/drawing/2014/main" id="{604493EC-73E8-4CFC-93BD-F0D76E94C6A5}"/>
              </a:ext>
            </a:extLst>
          </p:cNvPr>
          <p:cNvSpPr txBox="1"/>
          <p:nvPr/>
        </p:nvSpPr>
        <p:spPr>
          <a:xfrm>
            <a:off x="788670" y="6021288"/>
            <a:ext cx="6135013" cy="338554"/>
          </a:xfrm>
          <a:prstGeom prst="rect">
            <a:avLst/>
          </a:prstGeom>
          <a:noFill/>
        </p:spPr>
        <p:txBody>
          <a:bodyPr wrap="none" rtlCol="0">
            <a:spAutoFit/>
          </a:bodyPr>
          <a:lstStyle/>
          <a:p>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將圖像轉成具水墨滲染的效果，然後再用畫筆將其延伸為完整畫面</a:t>
            </a:r>
            <a:endParaRPr 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39840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9" name="Text Box 4">
            <a:extLst>
              <a:ext uri="{FF2B5EF4-FFF2-40B4-BE49-F238E27FC236}">
                <a16:creationId xmlns:a16="http://schemas.microsoft.com/office/drawing/2014/main" id="{F18878B5-3C25-4775-9CAC-6E332757D594}"/>
              </a:ext>
            </a:extLst>
          </p:cNvPr>
          <p:cNvSpPr txBox="1">
            <a:spLocks noChangeArrowheads="1"/>
          </p:cNvSpPr>
          <p:nvPr/>
        </p:nvSpPr>
        <p:spPr bwMode="auto">
          <a:xfrm>
            <a:off x="848992" y="274269"/>
            <a:ext cx="81154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2400" dirty="0">
                <a:solidFill>
                  <a:srgbClr val="C00000"/>
                </a:solidFill>
                <a:latin typeface="Microsoft JhengHei" panose="020B0604030504040204" pitchFamily="34" charset="-120"/>
                <a:ea typeface="Microsoft JhengHei" panose="020B0604030504040204" pitchFamily="34" charset="-120"/>
              </a:rPr>
              <a:t>影像處理應用 </a:t>
            </a:r>
            <a:r>
              <a:rPr lang="en-US" altLang="zh-TW" sz="2400" dirty="0">
                <a:solidFill>
                  <a:srgbClr val="C00000"/>
                </a:solidFill>
                <a:latin typeface="Microsoft JhengHei" panose="020B0604030504040204" pitchFamily="34" charset="-120"/>
                <a:ea typeface="Microsoft JhengHei" panose="020B0604030504040204" pitchFamily="34" charset="-120"/>
              </a:rPr>
              <a:t>(3)</a:t>
            </a:r>
            <a:r>
              <a:rPr lang="zh-TW" altLang="en-US" sz="2400" dirty="0">
                <a:solidFill>
                  <a:srgbClr val="C00000"/>
                </a:solidFill>
                <a:latin typeface="Microsoft JhengHei" panose="020B0604030504040204" pitchFamily="34" charset="-120"/>
                <a:ea typeface="Microsoft JhengHei" panose="020B0604030504040204" pitchFamily="34" charset="-120"/>
              </a:rPr>
              <a:t>  </a:t>
            </a:r>
            <a:r>
              <a:rPr lang="en-US" altLang="zh-TW" sz="2400" dirty="0">
                <a:solidFill>
                  <a:srgbClr val="6A110A"/>
                </a:solidFill>
                <a:latin typeface="Baskerville Old Face" panose="02020602080505020303" pitchFamily="18" charset="0"/>
                <a:ea typeface="Adobe Fan Heiti Std B" pitchFamily="34" charset="-128"/>
              </a:rPr>
              <a:t>Application of Image</a:t>
            </a:r>
            <a:r>
              <a:rPr lang="en-US" altLang="ja-JP" sz="2400" dirty="0">
                <a:solidFill>
                  <a:srgbClr val="6A110A"/>
                </a:solidFill>
                <a:latin typeface="Baskerville Old Face" panose="02020602080505020303" pitchFamily="18" charset="0"/>
                <a:ea typeface="Adobe Fan Heiti Std B" pitchFamily="34" charset="-128"/>
              </a:rPr>
              <a:t> Processing (3)</a:t>
            </a:r>
            <a:endParaRPr lang="en-US" sz="2400" dirty="0">
              <a:solidFill>
                <a:srgbClr val="EF8419"/>
              </a:solidFill>
            </a:endParaRPr>
          </a:p>
        </p:txBody>
      </p:sp>
      <p:sp>
        <p:nvSpPr>
          <p:cNvPr id="10" name="TextBox 9">
            <a:extLst>
              <a:ext uri="{FF2B5EF4-FFF2-40B4-BE49-F238E27FC236}">
                <a16:creationId xmlns:a16="http://schemas.microsoft.com/office/drawing/2014/main" id="{01161F56-230D-40EB-90DD-E91F97247FAB}"/>
              </a:ext>
            </a:extLst>
          </p:cNvPr>
          <p:cNvSpPr txBox="1"/>
          <p:nvPr/>
        </p:nvSpPr>
        <p:spPr>
          <a:xfrm>
            <a:off x="467544" y="6336932"/>
            <a:ext cx="6612337" cy="369332"/>
          </a:xfrm>
          <a:prstGeom prst="rect">
            <a:avLst/>
          </a:prstGeom>
          <a:noFill/>
        </p:spPr>
        <p:txBody>
          <a:bodyPr wrap="square" rtlCol="0">
            <a:spAutoFit/>
          </a:bodyPr>
          <a:lstStyle/>
          <a:p>
            <a:r>
              <a:rPr lang="en-US" dirty="0">
                <a:latin typeface="Baskerville Old Face" panose="02020602080505020303" pitchFamily="18" charset="0"/>
              </a:rPr>
              <a:t>To create abstract patterns or texture for expressive effects</a:t>
            </a:r>
          </a:p>
        </p:txBody>
      </p:sp>
      <p:sp>
        <p:nvSpPr>
          <p:cNvPr id="2" name="TextBox 1">
            <a:extLst>
              <a:ext uri="{FF2B5EF4-FFF2-40B4-BE49-F238E27FC236}">
                <a16:creationId xmlns:a16="http://schemas.microsoft.com/office/drawing/2014/main" id="{42A8118C-F60F-4871-8A96-89F5EBF8F08A}"/>
              </a:ext>
            </a:extLst>
          </p:cNvPr>
          <p:cNvSpPr txBox="1"/>
          <p:nvPr/>
        </p:nvSpPr>
        <p:spPr>
          <a:xfrm>
            <a:off x="467544" y="6100733"/>
            <a:ext cx="3057247" cy="338554"/>
          </a:xfrm>
          <a:prstGeom prst="rect">
            <a:avLst/>
          </a:prstGeom>
          <a:noFill/>
        </p:spPr>
        <p:txBody>
          <a:bodyPr wrap="none" rtlCol="0">
            <a:spAutoFit/>
          </a:bodyPr>
          <a:lstStyle/>
          <a:p>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製作具表現性的抽象肌理或效果</a:t>
            </a:r>
            <a:endParaRPr lang="en-US" sz="1600" dirty="0">
              <a:latin typeface="微軟正黑體" panose="020B0604030504040204" pitchFamily="34" charset="-120"/>
              <a:ea typeface="微軟正黑體" panose="020B0604030504040204" pitchFamily="34" charset="-120"/>
            </a:endParaRPr>
          </a:p>
        </p:txBody>
      </p:sp>
      <p:pic>
        <p:nvPicPr>
          <p:cNvPr id="8" name="Picture 7" descr="Graphical user interface&#10;&#10;Description automatically generated">
            <a:extLst>
              <a:ext uri="{FF2B5EF4-FFF2-40B4-BE49-F238E27FC236}">
                <a16:creationId xmlns:a16="http://schemas.microsoft.com/office/drawing/2014/main" id="{7C7F8C92-65E9-4DBE-8820-1E3E0470D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960230"/>
            <a:ext cx="8964488" cy="5038434"/>
          </a:xfrm>
          <a:prstGeom prst="rect">
            <a:avLst/>
          </a:prstGeom>
        </p:spPr>
      </p:pic>
    </p:spTree>
    <p:extLst>
      <p:ext uri="{BB962C8B-B14F-4D97-AF65-F5344CB8AC3E}">
        <p14:creationId xmlns:p14="http://schemas.microsoft.com/office/powerpoint/2010/main" val="3295831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68913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b="0" i="0" u="none" strike="noStrike" dirty="0">
                <a:solidFill>
                  <a:srgbClr val="C00000"/>
                </a:solidFill>
                <a:effectLst/>
                <a:latin typeface="微軟正黑體" panose="020B0604030504040204" pitchFamily="34" charset="-120"/>
                <a:ea typeface="微軟正黑體" panose="020B0604030504040204" pitchFamily="34" charset="-120"/>
              </a:rPr>
              <a:t>線上分享</a:t>
            </a:r>
            <a:r>
              <a:rPr lang="zh-TW" altLang="en-US" sz="3200" dirty="0">
                <a:solidFill>
                  <a:srgbClr val="C00000"/>
                </a:solidFill>
                <a:latin typeface="Microsoft JhengHei" panose="020B0604030504040204" pitchFamily="34" charset="-120"/>
                <a:ea typeface="Microsoft JhengHei" panose="020B0604030504040204" pitchFamily="34" charset="-120"/>
              </a:rPr>
              <a:t>  </a:t>
            </a:r>
            <a:r>
              <a:rPr lang="en-US" altLang="ja-JP" sz="3200" dirty="0">
                <a:solidFill>
                  <a:srgbClr val="6A110A"/>
                </a:solidFill>
                <a:latin typeface="Baskerville Old Face" panose="02020602080505020303" pitchFamily="18" charset="0"/>
                <a:ea typeface="Adobe Fan Heiti Std B" pitchFamily="34" charset="-128"/>
              </a:rPr>
              <a:t>Sharing</a:t>
            </a:r>
            <a:endParaRPr lang="en-US" sz="3200" dirty="0">
              <a:solidFill>
                <a:srgbClr val="EF8419"/>
              </a:solidFill>
            </a:endParaRPr>
          </a:p>
        </p:txBody>
      </p:sp>
      <p:sp>
        <p:nvSpPr>
          <p:cNvPr id="10" name="TextBox 9">
            <a:extLst>
              <a:ext uri="{FF2B5EF4-FFF2-40B4-BE49-F238E27FC236}">
                <a16:creationId xmlns:a16="http://schemas.microsoft.com/office/drawing/2014/main" id="{57072EBF-D586-47DA-AD42-DFCBECF06D64}"/>
              </a:ext>
            </a:extLst>
          </p:cNvPr>
          <p:cNvSpPr txBox="1"/>
          <p:nvPr/>
        </p:nvSpPr>
        <p:spPr>
          <a:xfrm>
            <a:off x="695785" y="6144235"/>
            <a:ext cx="7116575" cy="584775"/>
          </a:xfrm>
          <a:prstGeom prst="rect">
            <a:avLst/>
          </a:prstGeom>
          <a:noFill/>
        </p:spPr>
        <p:txBody>
          <a:bodyPr wrap="square" rtlCol="0">
            <a:spAutoFit/>
          </a:bodyPr>
          <a:lstStyle/>
          <a:p>
            <a:r>
              <a:rPr lang="en-US" sz="1600" dirty="0">
                <a:latin typeface="Baskerville Old Face" panose="02020602080505020303" pitchFamily="18" charset="0"/>
              </a:rPr>
              <a:t>Pressing “share” button to create a web page for your work. Enter information of your work (1), add a tick to the save box (2), then click “save” (3)</a:t>
            </a:r>
          </a:p>
        </p:txBody>
      </p:sp>
      <p:sp>
        <p:nvSpPr>
          <p:cNvPr id="6" name="TextBox 5">
            <a:extLst>
              <a:ext uri="{FF2B5EF4-FFF2-40B4-BE49-F238E27FC236}">
                <a16:creationId xmlns:a16="http://schemas.microsoft.com/office/drawing/2014/main" id="{05659390-A87A-4BF7-9225-80EDF8EB0CE0}"/>
              </a:ext>
            </a:extLst>
          </p:cNvPr>
          <p:cNvSpPr txBox="1"/>
          <p:nvPr/>
        </p:nvSpPr>
        <p:spPr>
          <a:xfrm>
            <a:off x="717126" y="5683279"/>
            <a:ext cx="7194085" cy="523220"/>
          </a:xfrm>
          <a:prstGeom prst="rect">
            <a:avLst/>
          </a:prstGeom>
          <a:noFill/>
        </p:spPr>
        <p:txBody>
          <a:bodyPr wrap="none" rtlCol="0">
            <a:spAutoFit/>
          </a:bodyPr>
          <a:lstStyle/>
          <a:p>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按 “</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share” </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鍵為你的作品建立一張網頁，輸入作品資料 </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(1)</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，在</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save</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選項加上剔號 </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(2)</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a:t>
            </a:r>
            <a:endPar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endParaRPr>
          </a:p>
          <a:p>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最後按 “</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save” </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鍵 </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(3)</a:t>
            </a:r>
            <a:endParaRPr lang="en-US" sz="1400" dirty="0">
              <a:latin typeface="微軟正黑體" panose="020B0604030504040204" pitchFamily="34" charset="-120"/>
              <a:ea typeface="微軟正黑體" panose="020B0604030504040204" pitchFamily="34" charset="-120"/>
            </a:endParaRPr>
          </a:p>
        </p:txBody>
      </p:sp>
      <p:pic>
        <p:nvPicPr>
          <p:cNvPr id="8" name="Picture 7" descr="Graphical user interface&#10;&#10;Description automatically generated">
            <a:extLst>
              <a:ext uri="{FF2B5EF4-FFF2-40B4-BE49-F238E27FC236}">
                <a16:creationId xmlns:a16="http://schemas.microsoft.com/office/drawing/2014/main" id="{E313F303-13FD-4DA1-905D-CD9FDA317AE2}"/>
              </a:ext>
            </a:extLst>
          </p:cNvPr>
          <p:cNvPicPr>
            <a:picLocks noChangeAspect="1"/>
          </p:cNvPicPr>
          <p:nvPr/>
        </p:nvPicPr>
        <p:blipFill rotWithShape="1">
          <a:blip r:embed="rId6">
            <a:extLst>
              <a:ext uri="{28A0092B-C50C-407E-A947-70E740481C1C}">
                <a14:useLocalDpi xmlns:a14="http://schemas.microsoft.com/office/drawing/2010/main" val="0"/>
              </a:ext>
            </a:extLst>
          </a:blip>
          <a:srcRect l="1575"/>
          <a:stretch/>
        </p:blipFill>
        <p:spPr>
          <a:xfrm>
            <a:off x="704977" y="1015936"/>
            <a:ext cx="8403527" cy="4501296"/>
          </a:xfrm>
          <a:prstGeom prst="rect">
            <a:avLst/>
          </a:prstGeom>
        </p:spPr>
      </p:pic>
    </p:spTree>
    <p:extLst>
      <p:ext uri="{BB962C8B-B14F-4D97-AF65-F5344CB8AC3E}">
        <p14:creationId xmlns:p14="http://schemas.microsoft.com/office/powerpoint/2010/main" val="1709551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68913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高解析度印刷  </a:t>
            </a:r>
            <a:r>
              <a:rPr lang="en-US" altLang="ja-JP" sz="3200" dirty="0">
                <a:solidFill>
                  <a:srgbClr val="6A110A"/>
                </a:solidFill>
                <a:latin typeface="Baskerville Old Face" panose="02020602080505020303" pitchFamily="18" charset="0"/>
                <a:ea typeface="Adobe Fan Heiti Std B" pitchFamily="34" charset="-128"/>
              </a:rPr>
              <a:t>High Resolution Output</a:t>
            </a:r>
            <a:endParaRPr lang="en-US" sz="3200" dirty="0">
              <a:solidFill>
                <a:srgbClr val="EF8419"/>
              </a:solidFill>
            </a:endParaRPr>
          </a:p>
        </p:txBody>
      </p:sp>
      <p:sp>
        <p:nvSpPr>
          <p:cNvPr id="9" name="TextBox 8">
            <a:extLst>
              <a:ext uri="{FF2B5EF4-FFF2-40B4-BE49-F238E27FC236}">
                <a16:creationId xmlns:a16="http://schemas.microsoft.com/office/drawing/2014/main" id="{7EFB7CAA-1A93-48CD-87CC-929CBD37E557}"/>
              </a:ext>
            </a:extLst>
          </p:cNvPr>
          <p:cNvSpPr txBox="1"/>
          <p:nvPr/>
        </p:nvSpPr>
        <p:spPr>
          <a:xfrm>
            <a:off x="3203848" y="2348880"/>
            <a:ext cx="3277049" cy="1938992"/>
          </a:xfrm>
          <a:prstGeom prst="rect">
            <a:avLst/>
          </a:prstGeom>
          <a:noFill/>
        </p:spPr>
        <p:txBody>
          <a:bodyPr wrap="square" rtlCol="0">
            <a:spAutoFit/>
          </a:bodyPr>
          <a:lstStyle/>
          <a:p>
            <a:r>
              <a:rPr lang="en-US" sz="4000" dirty="0">
                <a:latin typeface="Baskerville Old Face" panose="02020602080505020303" pitchFamily="18" charset="0"/>
              </a:rPr>
              <a:t>300 dpi</a:t>
            </a:r>
          </a:p>
          <a:p>
            <a:r>
              <a:rPr lang="en-US" sz="4000" dirty="0">
                <a:latin typeface="Baskerville Old Face" panose="02020602080505020303" pitchFamily="18" charset="0"/>
              </a:rPr>
              <a:t>CMYK color </a:t>
            </a:r>
          </a:p>
          <a:p>
            <a:r>
              <a:rPr lang="en-US" sz="4000" dirty="0">
                <a:latin typeface="Baskerville Old Face" panose="02020602080505020303" pitchFamily="18" charset="0"/>
              </a:rPr>
              <a:t>TIFF format</a:t>
            </a:r>
          </a:p>
        </p:txBody>
      </p:sp>
    </p:spTree>
    <p:extLst>
      <p:ext uri="{BB962C8B-B14F-4D97-AF65-F5344CB8AC3E}">
        <p14:creationId xmlns:p14="http://schemas.microsoft.com/office/powerpoint/2010/main" val="4101989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3" y="274269"/>
            <a:ext cx="48245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系統  </a:t>
            </a:r>
            <a:r>
              <a:rPr lang="en-US" altLang="ja-JP" sz="3200" dirty="0">
                <a:solidFill>
                  <a:srgbClr val="6A110A"/>
                </a:solidFill>
                <a:latin typeface="Baskerville Old Face" panose="02020602080505020303" pitchFamily="18" charset="0"/>
                <a:ea typeface="Adobe Fan Heiti Std B" pitchFamily="34" charset="-128"/>
              </a:rPr>
              <a:t>System</a:t>
            </a:r>
            <a:endParaRPr lang="en-US" sz="3200" dirty="0">
              <a:solidFill>
                <a:srgbClr val="EF8419"/>
              </a:solidFill>
            </a:endParaRPr>
          </a:p>
        </p:txBody>
      </p:sp>
      <p:sp>
        <p:nvSpPr>
          <p:cNvPr id="9" name="TextBox 8">
            <a:extLst>
              <a:ext uri="{FF2B5EF4-FFF2-40B4-BE49-F238E27FC236}">
                <a16:creationId xmlns:a16="http://schemas.microsoft.com/office/drawing/2014/main" id="{33667D84-0900-4972-8FD3-A67CF4CCB280}"/>
              </a:ext>
            </a:extLst>
          </p:cNvPr>
          <p:cNvSpPr txBox="1"/>
          <p:nvPr/>
        </p:nvSpPr>
        <p:spPr>
          <a:xfrm>
            <a:off x="1326890" y="5786742"/>
            <a:ext cx="5788495" cy="646331"/>
          </a:xfrm>
          <a:prstGeom prst="rect">
            <a:avLst/>
          </a:prstGeom>
          <a:noFill/>
        </p:spPr>
        <p:txBody>
          <a:bodyPr wrap="square" rtlCol="0">
            <a:spAutoFit/>
          </a:bodyPr>
          <a:lstStyle/>
          <a:p>
            <a:r>
              <a:rPr lang="en-US" dirty="0">
                <a:latin typeface="Baskerville Old Face" panose="02020602080505020303" pitchFamily="18" charset="0"/>
              </a:rPr>
              <a:t>Pure ink equips with a diffusive layer in between the brush and the paper (canvas) to process diffusion in real time</a:t>
            </a:r>
          </a:p>
        </p:txBody>
      </p:sp>
      <p:sp>
        <p:nvSpPr>
          <p:cNvPr id="2" name="TextBox 1">
            <a:extLst>
              <a:ext uri="{FF2B5EF4-FFF2-40B4-BE49-F238E27FC236}">
                <a16:creationId xmlns:a16="http://schemas.microsoft.com/office/drawing/2014/main" id="{A44DF60B-3E50-416B-BC47-25B025F96575}"/>
              </a:ext>
            </a:extLst>
          </p:cNvPr>
          <p:cNvSpPr txBox="1"/>
          <p:nvPr/>
        </p:nvSpPr>
        <p:spPr>
          <a:xfrm>
            <a:off x="1331640" y="5538718"/>
            <a:ext cx="5519460" cy="338554"/>
          </a:xfrm>
          <a:prstGeom prst="rect">
            <a:avLst/>
          </a:prstGeom>
          <a:noFill/>
        </p:spPr>
        <p:txBody>
          <a:bodyPr wrap="none" rtlCol="0">
            <a:spAutoFit/>
          </a:bodyPr>
          <a:lstStyle/>
          <a:p>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系統於畫筆及畫紙之間存在一個滲染層處理實時滲染效果</a:t>
            </a:r>
            <a:endParaRPr lang="en-US" sz="1600" dirty="0">
              <a:latin typeface="微軟正黑體" panose="020B0604030504040204" pitchFamily="34" charset="-120"/>
              <a:ea typeface="微軟正黑體" panose="020B0604030504040204" pitchFamily="34" charset="-120"/>
            </a:endParaRPr>
          </a:p>
        </p:txBody>
      </p:sp>
      <p:pic>
        <p:nvPicPr>
          <p:cNvPr id="14" name="Picture 13" descr="Diagram&#10;&#10;Description automatically generated">
            <a:extLst>
              <a:ext uri="{FF2B5EF4-FFF2-40B4-BE49-F238E27FC236}">
                <a16:creationId xmlns:a16="http://schemas.microsoft.com/office/drawing/2014/main" id="{9BF806D2-EDFB-480E-BAEE-0FD42F068D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845" y="1285344"/>
            <a:ext cx="7432154" cy="3800888"/>
          </a:xfrm>
          <a:prstGeom prst="rect">
            <a:avLst/>
          </a:prstGeom>
        </p:spPr>
      </p:pic>
    </p:spTree>
    <p:extLst>
      <p:ext uri="{BB962C8B-B14F-4D97-AF65-F5344CB8AC3E}">
        <p14:creationId xmlns:p14="http://schemas.microsoft.com/office/powerpoint/2010/main" val="3005278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68913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高解析度印刷  </a:t>
            </a:r>
            <a:r>
              <a:rPr lang="en-US" altLang="ja-JP" sz="3200" dirty="0">
                <a:solidFill>
                  <a:srgbClr val="6A110A"/>
                </a:solidFill>
                <a:latin typeface="Baskerville Old Face" panose="02020602080505020303" pitchFamily="18" charset="0"/>
                <a:ea typeface="Adobe Fan Heiti Std B" pitchFamily="34" charset="-128"/>
              </a:rPr>
              <a:t>High Resolution Output</a:t>
            </a:r>
            <a:endParaRPr lang="en-US" sz="3200" dirty="0">
              <a:solidFill>
                <a:srgbClr val="EF8419"/>
              </a:solidFill>
            </a:endParaRPr>
          </a:p>
        </p:txBody>
      </p:sp>
      <p:pic>
        <p:nvPicPr>
          <p:cNvPr id="3" name="Picture 2" descr="A screenshot of a computer&#10;&#10;Description automatically generated with medium confidence">
            <a:extLst>
              <a:ext uri="{FF2B5EF4-FFF2-40B4-BE49-F238E27FC236}">
                <a16:creationId xmlns:a16="http://schemas.microsoft.com/office/drawing/2014/main" id="{C86639FC-8155-442B-A55D-1138D71F21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6342" y="1115344"/>
            <a:ext cx="6951315" cy="4551990"/>
          </a:xfrm>
          <a:prstGeom prst="rect">
            <a:avLst/>
          </a:prstGeom>
        </p:spPr>
      </p:pic>
      <p:sp>
        <p:nvSpPr>
          <p:cNvPr id="9" name="TextBox 8">
            <a:extLst>
              <a:ext uri="{FF2B5EF4-FFF2-40B4-BE49-F238E27FC236}">
                <a16:creationId xmlns:a16="http://schemas.microsoft.com/office/drawing/2014/main" id="{25D79276-EE43-4BE7-8F5A-117BC76E2269}"/>
              </a:ext>
            </a:extLst>
          </p:cNvPr>
          <p:cNvSpPr txBox="1"/>
          <p:nvPr/>
        </p:nvSpPr>
        <p:spPr>
          <a:xfrm>
            <a:off x="695785" y="6281707"/>
            <a:ext cx="6612337" cy="338554"/>
          </a:xfrm>
          <a:prstGeom prst="rect">
            <a:avLst/>
          </a:prstGeom>
          <a:noFill/>
        </p:spPr>
        <p:txBody>
          <a:bodyPr wrap="square" rtlCol="0">
            <a:spAutoFit/>
          </a:bodyPr>
          <a:lstStyle/>
          <a:p>
            <a:r>
              <a:rPr lang="en-US" sz="1600" dirty="0">
                <a:latin typeface="Baskerville Old Face" panose="02020602080505020303" pitchFamily="18" charset="0"/>
              </a:rPr>
              <a:t>Simply click “High-Res Output” to output your work to a high-resolution image</a:t>
            </a:r>
          </a:p>
        </p:txBody>
      </p:sp>
      <p:sp>
        <p:nvSpPr>
          <p:cNvPr id="2" name="TextBox 1">
            <a:extLst>
              <a:ext uri="{FF2B5EF4-FFF2-40B4-BE49-F238E27FC236}">
                <a16:creationId xmlns:a16="http://schemas.microsoft.com/office/drawing/2014/main" id="{F3E0D9C9-2E10-417D-B7C0-1A0C7B34C7BD}"/>
              </a:ext>
            </a:extLst>
          </p:cNvPr>
          <p:cNvSpPr txBox="1"/>
          <p:nvPr/>
        </p:nvSpPr>
        <p:spPr>
          <a:xfrm>
            <a:off x="695785" y="6021288"/>
            <a:ext cx="5137945" cy="338554"/>
          </a:xfrm>
          <a:prstGeom prst="rect">
            <a:avLst/>
          </a:prstGeom>
          <a:noFill/>
        </p:spPr>
        <p:txBody>
          <a:bodyPr wrap="none" rtlCol="0">
            <a:spAutoFit/>
          </a:bodyPr>
          <a:lstStyle/>
          <a:p>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簡單按</a:t>
            </a:r>
            <a:r>
              <a:rPr lang="en-US" sz="1600" b="0" i="0" u="none" strike="noStrike" dirty="0">
                <a:solidFill>
                  <a:srgbClr val="000000"/>
                </a:solidFill>
                <a:effectLst/>
                <a:latin typeface="微軟正黑體" panose="020B0604030504040204" pitchFamily="34" charset="-120"/>
                <a:ea typeface="微軟正黑體" panose="020B0604030504040204" pitchFamily="34" charset="-120"/>
              </a:rPr>
              <a:t> </a:t>
            </a:r>
            <a:r>
              <a:rPr lang="en-US" sz="1600" b="0" i="0" u="none" strike="noStrike" dirty="0">
                <a:solidFill>
                  <a:srgbClr val="000000"/>
                </a:solidFill>
                <a:effectLst/>
                <a:latin typeface="Baskerville Old Face" panose="02020602080505020303" pitchFamily="18" charset="0"/>
                <a:ea typeface="微軟正黑體" panose="020B0604030504040204" pitchFamily="34" charset="-120"/>
              </a:rPr>
              <a:t>“High-Res Output” </a:t>
            </a: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鍵將作品輸出成高解像度圖像</a:t>
            </a:r>
            <a:endParaRPr 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04346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sp>
        <p:nvSpPr>
          <p:cNvPr id="9" name="Rectangle 8">
            <a:extLst>
              <a:ext uri="{FF2B5EF4-FFF2-40B4-BE49-F238E27FC236}">
                <a16:creationId xmlns:a16="http://schemas.microsoft.com/office/drawing/2014/main" id="{95051963-78A8-4507-BBAA-3B62B1BA88B9}"/>
              </a:ext>
            </a:extLst>
          </p:cNvPr>
          <p:cNvSpPr/>
          <p:nvPr/>
        </p:nvSpPr>
        <p:spPr bwMode="auto">
          <a:xfrm>
            <a:off x="0" y="4581128"/>
            <a:ext cx="1713095" cy="2074540"/>
          </a:xfrm>
          <a:prstGeom prst="rect">
            <a:avLst/>
          </a:prstGeom>
          <a:solidFill>
            <a:srgbClr val="F5B677">
              <a:alpha val="5803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sp>
        <p:nvSpPr>
          <p:cNvPr id="10" name="TextBox 9">
            <a:extLst>
              <a:ext uri="{FF2B5EF4-FFF2-40B4-BE49-F238E27FC236}">
                <a16:creationId xmlns:a16="http://schemas.microsoft.com/office/drawing/2014/main" id="{C247081A-BBA6-4B0C-B8C3-249EACC3E02E}"/>
              </a:ext>
            </a:extLst>
          </p:cNvPr>
          <p:cNvSpPr txBox="1"/>
          <p:nvPr/>
        </p:nvSpPr>
        <p:spPr>
          <a:xfrm>
            <a:off x="10707" y="4624343"/>
            <a:ext cx="1547664" cy="1908215"/>
          </a:xfrm>
          <a:prstGeom prst="rect">
            <a:avLst/>
          </a:prstGeom>
          <a:noFill/>
        </p:spPr>
        <p:txBody>
          <a:bodyPr wrap="square" rtlCol="0">
            <a:spAutoFit/>
          </a:bodyPr>
          <a:lstStyle/>
          <a:p>
            <a:r>
              <a:rPr lang="en-US" sz="1400" dirty="0">
                <a:solidFill>
                  <a:srgbClr val="FFC000"/>
                </a:solidFill>
                <a:latin typeface="Baskerville Old Face" panose="02020602080505020303" pitchFamily="18" charset="0"/>
              </a:rPr>
              <a:t>Digital Painting</a:t>
            </a:r>
          </a:p>
          <a:p>
            <a:endParaRPr lang="en-US" sz="1400" dirty="0">
              <a:solidFill>
                <a:srgbClr val="FFC000"/>
              </a:solidFill>
              <a:latin typeface="Baskerville Old Face" panose="02020602080505020303" pitchFamily="18" charset="0"/>
            </a:endParaRPr>
          </a:p>
          <a:p>
            <a:r>
              <a:rPr lang="zh-TW" altLang="en-US" sz="1400" dirty="0">
                <a:solidFill>
                  <a:srgbClr val="FFC000"/>
                </a:solidFill>
                <a:latin typeface="Baskerville Old Face" panose="02020602080505020303" pitchFamily="18" charset="0"/>
              </a:rPr>
              <a:t>看莽莽南徐，蒼蒼北固</a:t>
            </a:r>
            <a:endParaRPr lang="en-US" altLang="zh-TW" sz="1400" dirty="0">
              <a:solidFill>
                <a:srgbClr val="FFC000"/>
              </a:solidFill>
              <a:latin typeface="Baskerville Old Face" panose="02020602080505020303" pitchFamily="18" charset="0"/>
            </a:endParaRPr>
          </a:p>
          <a:p>
            <a:endParaRPr lang="en-US" altLang="zh-TW" sz="1400" dirty="0">
              <a:solidFill>
                <a:srgbClr val="FFC000"/>
              </a:solidFill>
              <a:latin typeface="Baskerville Old Face" panose="02020602080505020303" pitchFamily="18" charset="0"/>
            </a:endParaRPr>
          </a:p>
          <a:p>
            <a:r>
              <a:rPr lang="en-US" sz="1200" dirty="0">
                <a:solidFill>
                  <a:srgbClr val="FFC000"/>
                </a:solidFill>
                <a:latin typeface="Bookman Old Style" panose="02050604050505020204" pitchFamily="18" charset="0"/>
              </a:rPr>
              <a:t>38cm x 152cm (for each portion)</a:t>
            </a:r>
          </a:p>
          <a:p>
            <a:r>
              <a:rPr lang="en-US" sz="1200" dirty="0">
                <a:solidFill>
                  <a:srgbClr val="FFC000"/>
                </a:solidFill>
                <a:latin typeface="Bookman Old Style" panose="02050604050505020204" pitchFamily="18" charset="0"/>
              </a:rPr>
              <a:t>152cm x 152cm (the whole piece)</a:t>
            </a:r>
          </a:p>
        </p:txBody>
      </p:sp>
      <p:pic>
        <p:nvPicPr>
          <p:cNvPr id="4" name="Picture 3" descr="A picture containing text&#10;&#10;Description automatically generated">
            <a:extLst>
              <a:ext uri="{FF2B5EF4-FFF2-40B4-BE49-F238E27FC236}">
                <a16:creationId xmlns:a16="http://schemas.microsoft.com/office/drawing/2014/main" id="{3A599FD0-6EBC-786F-70D3-3E56948ABCC2}"/>
              </a:ext>
            </a:extLst>
          </p:cNvPr>
          <p:cNvPicPr>
            <a:picLocks noChangeAspect="1"/>
          </p:cNvPicPr>
          <p:nvPr/>
        </p:nvPicPr>
        <p:blipFill rotWithShape="1">
          <a:blip r:embed="rId3">
            <a:extLst>
              <a:ext uri="{28A0092B-C50C-407E-A947-70E740481C1C}">
                <a14:useLocalDpi xmlns:a14="http://schemas.microsoft.com/office/drawing/2010/main" val="0"/>
              </a:ext>
            </a:extLst>
          </a:blip>
          <a:srcRect r="12201"/>
          <a:stretch/>
        </p:blipFill>
        <p:spPr>
          <a:xfrm>
            <a:off x="1765156" y="404664"/>
            <a:ext cx="7376712" cy="5602932"/>
          </a:xfrm>
          <a:prstGeom prst="rect">
            <a:avLst/>
          </a:prstGeom>
        </p:spPr>
      </p:pic>
    </p:spTree>
    <p:extLst>
      <p:ext uri="{BB962C8B-B14F-4D97-AF65-F5344CB8AC3E}">
        <p14:creationId xmlns:p14="http://schemas.microsoft.com/office/powerpoint/2010/main" val="4268805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461" y="142760"/>
            <a:ext cx="7330539" cy="6598608"/>
          </a:xfrm>
          <a:prstGeom prst="rect">
            <a:avLst/>
          </a:prstGeom>
        </p:spPr>
      </p:pic>
      <p:sp>
        <p:nvSpPr>
          <p:cNvPr id="9" name="Rectangle 8">
            <a:extLst>
              <a:ext uri="{FF2B5EF4-FFF2-40B4-BE49-F238E27FC236}">
                <a16:creationId xmlns:a16="http://schemas.microsoft.com/office/drawing/2014/main" id="{95051963-78A8-4507-BBAA-3B62B1BA88B9}"/>
              </a:ext>
            </a:extLst>
          </p:cNvPr>
          <p:cNvSpPr/>
          <p:nvPr/>
        </p:nvSpPr>
        <p:spPr bwMode="auto">
          <a:xfrm>
            <a:off x="-10707" y="5516652"/>
            <a:ext cx="1713095" cy="922992"/>
          </a:xfrm>
          <a:prstGeom prst="rect">
            <a:avLst/>
          </a:prstGeom>
          <a:solidFill>
            <a:srgbClr val="F5B677">
              <a:alpha val="5803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sp>
        <p:nvSpPr>
          <p:cNvPr id="10" name="TextBox 9">
            <a:extLst>
              <a:ext uri="{FF2B5EF4-FFF2-40B4-BE49-F238E27FC236}">
                <a16:creationId xmlns:a16="http://schemas.microsoft.com/office/drawing/2014/main" id="{C247081A-BBA6-4B0C-B8C3-249EACC3E02E}"/>
              </a:ext>
            </a:extLst>
          </p:cNvPr>
          <p:cNvSpPr txBox="1"/>
          <p:nvPr/>
        </p:nvSpPr>
        <p:spPr>
          <a:xfrm>
            <a:off x="2748" y="5608816"/>
            <a:ext cx="1834877" cy="738664"/>
          </a:xfrm>
          <a:prstGeom prst="rect">
            <a:avLst/>
          </a:prstGeom>
          <a:noFill/>
        </p:spPr>
        <p:txBody>
          <a:bodyPr wrap="square" rtlCol="0">
            <a:spAutoFit/>
          </a:bodyPr>
          <a:lstStyle/>
          <a:p>
            <a:r>
              <a:rPr lang="en-US" sz="1400" dirty="0">
                <a:solidFill>
                  <a:srgbClr val="FFC000"/>
                </a:solidFill>
                <a:latin typeface="Baskerville Old Face" panose="02020602080505020303" pitchFamily="18" charset="0"/>
              </a:rPr>
              <a:t>Digital Painting</a:t>
            </a:r>
          </a:p>
          <a:p>
            <a:r>
              <a:rPr lang="zh-TW" altLang="en-US" sz="1400" dirty="0">
                <a:solidFill>
                  <a:srgbClr val="FFC000"/>
                </a:solidFill>
                <a:latin typeface="Baskerville Old Face" panose="02020602080505020303" pitchFamily="18" charset="0"/>
              </a:rPr>
              <a:t>離心茫茫  煙蒼蒼</a:t>
            </a:r>
            <a:endParaRPr lang="en-US" sz="1400" dirty="0">
              <a:solidFill>
                <a:srgbClr val="FFC000"/>
              </a:solidFill>
              <a:latin typeface="Baskerville Old Face" panose="02020602080505020303" pitchFamily="18" charset="0"/>
            </a:endParaRPr>
          </a:p>
          <a:p>
            <a:r>
              <a:rPr lang="en-US" sz="1400" dirty="0">
                <a:solidFill>
                  <a:srgbClr val="FFC000"/>
                </a:solidFill>
                <a:latin typeface="Baskerville Old Face" panose="02020602080505020303" pitchFamily="18" charset="0"/>
              </a:rPr>
              <a:t>55cm x 55cm</a:t>
            </a:r>
          </a:p>
        </p:txBody>
      </p:sp>
    </p:spTree>
    <p:extLst>
      <p:ext uri="{BB962C8B-B14F-4D97-AF65-F5344CB8AC3E}">
        <p14:creationId xmlns:p14="http://schemas.microsoft.com/office/powerpoint/2010/main" val="2552038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522664" y="323945"/>
            <a:ext cx="84418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高解析度印刷</a:t>
            </a:r>
            <a:r>
              <a:rPr lang="en-US" altLang="zh-TW" sz="1600" dirty="0">
                <a:solidFill>
                  <a:srgbClr val="C00000"/>
                </a:solidFill>
                <a:latin typeface="Microsoft JhengHei" panose="020B0604030504040204" pitchFamily="34" charset="-120"/>
                <a:ea typeface="Microsoft JhengHei" panose="020B0604030504040204" pitchFamily="34" charset="-120"/>
              </a:rPr>
              <a:t>(</a:t>
            </a:r>
            <a:r>
              <a:rPr lang="zh-TW" altLang="en-US" sz="1600" dirty="0">
                <a:solidFill>
                  <a:srgbClr val="C00000"/>
                </a:solidFill>
                <a:latin typeface="Microsoft JhengHei" panose="020B0604030504040204" pitchFamily="34" charset="-120"/>
                <a:ea typeface="Microsoft JhengHei" panose="020B0604030504040204" pitchFamily="34" charset="-120"/>
              </a:rPr>
              <a:t>應用</a:t>
            </a:r>
            <a:r>
              <a:rPr lang="en-US" altLang="zh-TW" sz="1600" dirty="0">
                <a:solidFill>
                  <a:srgbClr val="C00000"/>
                </a:solidFill>
                <a:latin typeface="Microsoft JhengHei" panose="020B0604030504040204" pitchFamily="34" charset="-120"/>
                <a:ea typeface="Microsoft JhengHei" panose="020B0604030504040204" pitchFamily="34" charset="-120"/>
              </a:rPr>
              <a:t>)</a:t>
            </a:r>
            <a:r>
              <a:rPr lang="zh-TW" altLang="en-US" sz="1600" dirty="0">
                <a:solidFill>
                  <a:srgbClr val="C00000"/>
                </a:solidFill>
                <a:latin typeface="Microsoft JhengHei" panose="020B0604030504040204" pitchFamily="34" charset="-120"/>
                <a:ea typeface="Microsoft JhengHei" panose="020B0604030504040204" pitchFamily="34" charset="-120"/>
              </a:rPr>
              <a:t>  </a:t>
            </a:r>
            <a:r>
              <a:rPr lang="en-US" altLang="ja-JP" sz="3200" dirty="0">
                <a:solidFill>
                  <a:srgbClr val="6A110A"/>
                </a:solidFill>
                <a:latin typeface="Baskerville Old Face" panose="02020602080505020303" pitchFamily="18" charset="0"/>
                <a:ea typeface="Adobe Fan Heiti Std B" pitchFamily="34" charset="-128"/>
              </a:rPr>
              <a:t>High Resolution Output </a:t>
            </a:r>
            <a:r>
              <a:rPr lang="en-US" altLang="ja-JP" sz="1600" dirty="0">
                <a:solidFill>
                  <a:srgbClr val="6A110A"/>
                </a:solidFill>
                <a:latin typeface="Baskerville Old Face" panose="02020602080505020303" pitchFamily="18" charset="0"/>
                <a:ea typeface="Adobe Fan Heiti Std B" pitchFamily="34" charset="-128"/>
              </a:rPr>
              <a:t>(application)</a:t>
            </a:r>
            <a:endParaRPr lang="en-US" sz="1600" dirty="0">
              <a:solidFill>
                <a:srgbClr val="EF8419"/>
              </a:solidFill>
            </a:endParaRPr>
          </a:p>
        </p:txBody>
      </p:sp>
      <p:pic>
        <p:nvPicPr>
          <p:cNvPr id="8" name="Picture 7" descr="A picture containing text&#10;&#10;Description automatically generated">
            <a:extLst>
              <a:ext uri="{FF2B5EF4-FFF2-40B4-BE49-F238E27FC236}">
                <a16:creationId xmlns:a16="http://schemas.microsoft.com/office/drawing/2014/main" id="{86DB2829-D5A8-4790-9741-988984861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1196752"/>
            <a:ext cx="7668344" cy="5475328"/>
          </a:xfrm>
          <a:prstGeom prst="rect">
            <a:avLst/>
          </a:prstGeom>
        </p:spPr>
      </p:pic>
      <p:sp>
        <p:nvSpPr>
          <p:cNvPr id="14" name="TextBox 13">
            <a:extLst>
              <a:ext uri="{FF2B5EF4-FFF2-40B4-BE49-F238E27FC236}">
                <a16:creationId xmlns:a16="http://schemas.microsoft.com/office/drawing/2014/main" id="{67E9919C-0FAA-49A1-ABDF-24E004D4CDFB}"/>
              </a:ext>
            </a:extLst>
          </p:cNvPr>
          <p:cNvSpPr txBox="1"/>
          <p:nvPr/>
        </p:nvSpPr>
        <p:spPr>
          <a:xfrm>
            <a:off x="4427984" y="5887401"/>
            <a:ext cx="4392488" cy="584775"/>
          </a:xfrm>
          <a:prstGeom prst="rect">
            <a:avLst/>
          </a:prstGeom>
          <a:noFill/>
        </p:spPr>
        <p:txBody>
          <a:bodyPr wrap="square" rtlCol="0">
            <a:spAutoFit/>
          </a:bodyPr>
          <a:lstStyle/>
          <a:p>
            <a:r>
              <a:rPr lang="en-US" sz="1600" dirty="0">
                <a:latin typeface="Baskerville Old Face" panose="02020602080505020303" pitchFamily="18" charset="0"/>
              </a:rPr>
              <a:t>To print the paintings on Chinese paper, tear off as collage materials</a:t>
            </a:r>
          </a:p>
        </p:txBody>
      </p:sp>
      <p:sp>
        <p:nvSpPr>
          <p:cNvPr id="2" name="TextBox 1">
            <a:extLst>
              <a:ext uri="{FF2B5EF4-FFF2-40B4-BE49-F238E27FC236}">
                <a16:creationId xmlns:a16="http://schemas.microsoft.com/office/drawing/2014/main" id="{EA8B764C-0B93-4C27-B278-B7B1BDCC328A}"/>
              </a:ext>
            </a:extLst>
          </p:cNvPr>
          <p:cNvSpPr txBox="1"/>
          <p:nvPr/>
        </p:nvSpPr>
        <p:spPr>
          <a:xfrm>
            <a:off x="4427984" y="5368860"/>
            <a:ext cx="4288353" cy="584775"/>
          </a:xfrm>
          <a:prstGeom prst="rect">
            <a:avLst/>
          </a:prstGeom>
          <a:noFill/>
        </p:spPr>
        <p:txBody>
          <a:bodyPr wrap="none" rtlCol="0">
            <a:spAutoFit/>
          </a:bodyPr>
          <a:lstStyle/>
          <a:p>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將離心一墨畫面列印到水墨畫紙上，然後撕出</a:t>
            </a:r>
            <a:endPar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endParaRPr>
          </a:p>
          <a:p>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作為拼貼材料</a:t>
            </a:r>
            <a:endParaRPr 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7885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sp>
        <p:nvSpPr>
          <p:cNvPr id="9" name="Rectangle 8">
            <a:extLst>
              <a:ext uri="{FF2B5EF4-FFF2-40B4-BE49-F238E27FC236}">
                <a16:creationId xmlns:a16="http://schemas.microsoft.com/office/drawing/2014/main" id="{95051963-78A8-4507-BBAA-3B62B1BA88B9}"/>
              </a:ext>
            </a:extLst>
          </p:cNvPr>
          <p:cNvSpPr/>
          <p:nvPr/>
        </p:nvSpPr>
        <p:spPr bwMode="auto">
          <a:xfrm>
            <a:off x="-10707" y="6021288"/>
            <a:ext cx="1713095" cy="360040"/>
          </a:xfrm>
          <a:prstGeom prst="rect">
            <a:avLst/>
          </a:prstGeom>
          <a:solidFill>
            <a:srgbClr val="F5B677">
              <a:alpha val="5803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sp>
        <p:nvSpPr>
          <p:cNvPr id="10" name="TextBox 9">
            <a:extLst>
              <a:ext uri="{FF2B5EF4-FFF2-40B4-BE49-F238E27FC236}">
                <a16:creationId xmlns:a16="http://schemas.microsoft.com/office/drawing/2014/main" id="{C247081A-BBA6-4B0C-B8C3-249EACC3E02E}"/>
              </a:ext>
            </a:extLst>
          </p:cNvPr>
          <p:cNvSpPr txBox="1"/>
          <p:nvPr/>
        </p:nvSpPr>
        <p:spPr>
          <a:xfrm>
            <a:off x="-10708" y="6021288"/>
            <a:ext cx="1834877" cy="307777"/>
          </a:xfrm>
          <a:prstGeom prst="rect">
            <a:avLst/>
          </a:prstGeom>
          <a:noFill/>
        </p:spPr>
        <p:txBody>
          <a:bodyPr wrap="square" rtlCol="0">
            <a:spAutoFit/>
          </a:bodyPr>
          <a:lstStyle/>
          <a:p>
            <a:r>
              <a:rPr lang="en-US" sz="1400" dirty="0">
                <a:solidFill>
                  <a:srgbClr val="FFC000"/>
                </a:solidFill>
                <a:latin typeface="Baskerville Old Face" panose="02020602080505020303" pitchFamily="18" charset="0"/>
              </a:rPr>
              <a:t>Collage </a:t>
            </a:r>
          </a:p>
        </p:txBody>
      </p:sp>
      <p:pic>
        <p:nvPicPr>
          <p:cNvPr id="6" name="Picture 5">
            <a:extLst>
              <a:ext uri="{FF2B5EF4-FFF2-40B4-BE49-F238E27FC236}">
                <a16:creationId xmlns:a16="http://schemas.microsoft.com/office/drawing/2014/main" id="{C968E19E-3759-4F5B-96E1-28BDADAF3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5696"/>
            <a:ext cx="9144000" cy="4506608"/>
          </a:xfrm>
          <a:prstGeom prst="rect">
            <a:avLst/>
          </a:prstGeom>
        </p:spPr>
      </p:pic>
    </p:spTree>
    <p:extLst>
      <p:ext uri="{BB962C8B-B14F-4D97-AF65-F5344CB8AC3E}">
        <p14:creationId xmlns:p14="http://schemas.microsoft.com/office/powerpoint/2010/main" val="337647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dirty="0">
              <a:ln>
                <a:noFill/>
              </a:ln>
              <a:solidFill>
                <a:schemeClr val="tx1"/>
              </a:solidFill>
              <a:effectLst/>
              <a:latin typeface="Arial" charset="0"/>
              <a:ea typeface="新細明體" pitchFamily="18" charset="-120"/>
            </a:endParaRPr>
          </a:p>
        </p:txBody>
      </p:sp>
      <p:sp>
        <p:nvSpPr>
          <p:cNvPr id="8" name="Rectangle 7">
            <a:extLst>
              <a:ext uri="{FF2B5EF4-FFF2-40B4-BE49-F238E27FC236}">
                <a16:creationId xmlns:a16="http://schemas.microsoft.com/office/drawing/2014/main" id="{C7CB52AC-1F59-49B6-9702-D44FAFD19433}"/>
              </a:ext>
            </a:extLst>
          </p:cNvPr>
          <p:cNvSpPr/>
          <p:nvPr/>
        </p:nvSpPr>
        <p:spPr bwMode="auto">
          <a:xfrm>
            <a:off x="-23563" y="6093296"/>
            <a:ext cx="1713095" cy="614276"/>
          </a:xfrm>
          <a:prstGeom prst="rect">
            <a:avLst/>
          </a:prstGeom>
          <a:solidFill>
            <a:srgbClr val="F5B677">
              <a:alpha val="5803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sp>
        <p:nvSpPr>
          <p:cNvPr id="11" name="TextBox 10">
            <a:extLst>
              <a:ext uri="{FF2B5EF4-FFF2-40B4-BE49-F238E27FC236}">
                <a16:creationId xmlns:a16="http://schemas.microsoft.com/office/drawing/2014/main" id="{624D1D23-0550-48E3-955E-75FFCE9583BD}"/>
              </a:ext>
            </a:extLst>
          </p:cNvPr>
          <p:cNvSpPr txBox="1"/>
          <p:nvPr/>
        </p:nvSpPr>
        <p:spPr>
          <a:xfrm>
            <a:off x="-23564" y="6146140"/>
            <a:ext cx="1834877" cy="523220"/>
          </a:xfrm>
          <a:prstGeom prst="rect">
            <a:avLst/>
          </a:prstGeom>
          <a:noFill/>
        </p:spPr>
        <p:txBody>
          <a:bodyPr wrap="square" rtlCol="0">
            <a:spAutoFit/>
          </a:bodyPr>
          <a:lstStyle/>
          <a:p>
            <a:r>
              <a:rPr lang="en-US" sz="1400" dirty="0">
                <a:solidFill>
                  <a:srgbClr val="FFC000"/>
                </a:solidFill>
                <a:latin typeface="Baskerville Old Face" panose="02020602080505020303" pitchFamily="18" charset="0"/>
              </a:rPr>
              <a:t>Graphic Design for Fashion</a:t>
            </a:r>
          </a:p>
        </p:txBody>
      </p:sp>
      <p:sp>
        <p:nvSpPr>
          <p:cNvPr id="13" name="TextBox 12">
            <a:extLst>
              <a:ext uri="{FF2B5EF4-FFF2-40B4-BE49-F238E27FC236}">
                <a16:creationId xmlns:a16="http://schemas.microsoft.com/office/drawing/2014/main" id="{7231E3BF-32F0-46F1-9E52-2EAD5612A412}"/>
              </a:ext>
            </a:extLst>
          </p:cNvPr>
          <p:cNvSpPr txBox="1"/>
          <p:nvPr/>
        </p:nvSpPr>
        <p:spPr>
          <a:xfrm>
            <a:off x="0" y="5104115"/>
            <a:ext cx="3923928" cy="261610"/>
          </a:xfrm>
          <a:prstGeom prst="rect">
            <a:avLst/>
          </a:prstGeom>
          <a:noFill/>
        </p:spPr>
        <p:txBody>
          <a:bodyPr wrap="square" rtlCol="0">
            <a:spAutoFit/>
          </a:bodyPr>
          <a:lstStyle/>
          <a:p>
            <a:r>
              <a:rPr lang="en-US" altLang="zh-TW" sz="1100" b="0" i="0" dirty="0">
                <a:solidFill>
                  <a:schemeClr val="bg1">
                    <a:lumMod val="85000"/>
                  </a:schemeClr>
                </a:solidFill>
                <a:effectLst/>
                <a:latin typeface="Baskerville"/>
              </a:rPr>
              <a:t>Designed by: </a:t>
            </a:r>
            <a:r>
              <a:rPr lang="zh-TW" altLang="en-US" sz="1100" b="0" i="0" dirty="0">
                <a:solidFill>
                  <a:schemeClr val="bg1">
                    <a:lumMod val="85000"/>
                  </a:schemeClr>
                </a:solidFill>
                <a:effectLst/>
                <a:latin typeface="Baskerville"/>
              </a:rPr>
              <a:t>郭惠嵐 </a:t>
            </a:r>
            <a:r>
              <a:rPr lang="en-US" sz="1100" b="0" i="0" dirty="0" err="1">
                <a:solidFill>
                  <a:schemeClr val="bg1">
                    <a:lumMod val="85000"/>
                  </a:schemeClr>
                </a:solidFill>
                <a:effectLst/>
                <a:latin typeface="Baskerville"/>
              </a:rPr>
              <a:t>Stepbe</a:t>
            </a:r>
            <a:r>
              <a:rPr lang="en-US" sz="1100" b="0" i="0" dirty="0">
                <a:solidFill>
                  <a:schemeClr val="bg1">
                    <a:lumMod val="85000"/>
                  </a:schemeClr>
                </a:solidFill>
                <a:effectLst/>
                <a:latin typeface="Baskerville"/>
              </a:rPr>
              <a:t> Kwok</a:t>
            </a:r>
            <a:endParaRPr lang="en-US" sz="1100" dirty="0">
              <a:solidFill>
                <a:schemeClr val="bg1">
                  <a:lumMod val="85000"/>
                </a:schemeClr>
              </a:solidFill>
            </a:endParaRPr>
          </a:p>
        </p:txBody>
      </p:sp>
      <p:pic>
        <p:nvPicPr>
          <p:cNvPr id="4" name="Picture 3">
            <a:extLst>
              <a:ext uri="{FF2B5EF4-FFF2-40B4-BE49-F238E27FC236}">
                <a16:creationId xmlns:a16="http://schemas.microsoft.com/office/drawing/2014/main" id="{C85095EE-E26B-28FF-69FF-C88023645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815"/>
          <a:stretch/>
        </p:blipFill>
        <p:spPr>
          <a:xfrm>
            <a:off x="0" y="692694"/>
            <a:ext cx="5848577" cy="437320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2733AF74-ABAF-B0A3-C208-F2214A61C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3172" y="692695"/>
            <a:ext cx="3294391" cy="2196947"/>
          </a:xfrm>
          <a:prstGeom prst="rect">
            <a:avLst/>
          </a:prstGeom>
        </p:spPr>
      </p:pic>
      <p:pic>
        <p:nvPicPr>
          <p:cNvPr id="14" name="Picture 13">
            <a:extLst>
              <a:ext uri="{FF2B5EF4-FFF2-40B4-BE49-F238E27FC236}">
                <a16:creationId xmlns:a16="http://schemas.microsoft.com/office/drawing/2014/main" id="{4693A58E-28FF-7987-9CCA-BF7F771AD5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8577" y="2889642"/>
            <a:ext cx="3294391" cy="2196947"/>
          </a:xfrm>
          <a:prstGeom prst="rect">
            <a:avLst/>
          </a:prstGeom>
        </p:spPr>
      </p:pic>
    </p:spTree>
    <p:extLst>
      <p:ext uri="{BB962C8B-B14F-4D97-AF65-F5344CB8AC3E}">
        <p14:creationId xmlns:p14="http://schemas.microsoft.com/office/powerpoint/2010/main" val="3784013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sp>
        <p:nvSpPr>
          <p:cNvPr id="8" name="Rectangle 7">
            <a:extLst>
              <a:ext uri="{FF2B5EF4-FFF2-40B4-BE49-F238E27FC236}">
                <a16:creationId xmlns:a16="http://schemas.microsoft.com/office/drawing/2014/main" id="{C7CB52AC-1F59-49B6-9702-D44FAFD19433}"/>
              </a:ext>
            </a:extLst>
          </p:cNvPr>
          <p:cNvSpPr/>
          <p:nvPr/>
        </p:nvSpPr>
        <p:spPr bwMode="auto">
          <a:xfrm>
            <a:off x="-23563" y="6093296"/>
            <a:ext cx="1713095" cy="614276"/>
          </a:xfrm>
          <a:prstGeom prst="rect">
            <a:avLst/>
          </a:prstGeom>
          <a:solidFill>
            <a:srgbClr val="F5B677">
              <a:alpha val="5803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sp>
        <p:nvSpPr>
          <p:cNvPr id="11" name="TextBox 10">
            <a:extLst>
              <a:ext uri="{FF2B5EF4-FFF2-40B4-BE49-F238E27FC236}">
                <a16:creationId xmlns:a16="http://schemas.microsoft.com/office/drawing/2014/main" id="{624D1D23-0550-48E3-955E-75FFCE9583BD}"/>
              </a:ext>
            </a:extLst>
          </p:cNvPr>
          <p:cNvSpPr txBox="1"/>
          <p:nvPr/>
        </p:nvSpPr>
        <p:spPr>
          <a:xfrm>
            <a:off x="-23564" y="6146140"/>
            <a:ext cx="1834877" cy="307777"/>
          </a:xfrm>
          <a:prstGeom prst="rect">
            <a:avLst/>
          </a:prstGeom>
          <a:noFill/>
        </p:spPr>
        <p:txBody>
          <a:bodyPr wrap="square" rtlCol="0">
            <a:spAutoFit/>
          </a:bodyPr>
          <a:lstStyle/>
          <a:p>
            <a:r>
              <a:rPr lang="en-US" sz="1400" dirty="0">
                <a:solidFill>
                  <a:srgbClr val="FFC000"/>
                </a:solidFill>
                <a:latin typeface="Baskerville Old Face" panose="02020602080505020303" pitchFamily="18" charset="0"/>
              </a:rPr>
              <a:t>Tableware Design</a:t>
            </a:r>
          </a:p>
        </p:txBody>
      </p:sp>
      <p:pic>
        <p:nvPicPr>
          <p:cNvPr id="5" name="Picture 4" descr="A teapot and teacups on a table&#10;&#10;Description automatically generated with low confidence">
            <a:extLst>
              <a:ext uri="{FF2B5EF4-FFF2-40B4-BE49-F238E27FC236}">
                <a16:creationId xmlns:a16="http://schemas.microsoft.com/office/drawing/2014/main" id="{CDCF9C79-9FCB-4823-BD74-62AF1B469E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37" r="9296"/>
          <a:stretch/>
        </p:blipFill>
        <p:spPr>
          <a:xfrm>
            <a:off x="9427" y="481858"/>
            <a:ext cx="6120680" cy="4841072"/>
          </a:xfrm>
          <a:prstGeom prst="rect">
            <a:avLst/>
          </a:prstGeom>
        </p:spPr>
      </p:pic>
      <p:pic>
        <p:nvPicPr>
          <p:cNvPr id="10" name="Picture 9" descr="A cup of coffee with a spoon&#10;&#10;Description automatically generated with low confidence">
            <a:extLst>
              <a:ext uri="{FF2B5EF4-FFF2-40B4-BE49-F238E27FC236}">
                <a16:creationId xmlns:a16="http://schemas.microsoft.com/office/drawing/2014/main" id="{CDC59065-121B-4B8D-9273-4AD756F93D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763" t="21941" b="13372"/>
          <a:stretch/>
        </p:blipFill>
        <p:spPr>
          <a:xfrm>
            <a:off x="5928043" y="461390"/>
            <a:ext cx="3213733" cy="2300171"/>
          </a:xfrm>
          <a:prstGeom prst="rect">
            <a:avLst/>
          </a:prstGeom>
        </p:spPr>
      </p:pic>
      <p:pic>
        <p:nvPicPr>
          <p:cNvPr id="15" name="Picture 14" descr="A picture containing indoor, plate, eaten&#10;&#10;Description automatically generated">
            <a:extLst>
              <a:ext uri="{FF2B5EF4-FFF2-40B4-BE49-F238E27FC236}">
                <a16:creationId xmlns:a16="http://schemas.microsoft.com/office/drawing/2014/main" id="{19E43C3A-7A0B-4BDD-AF36-62903ED076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63" t="2738" r="16087" b="25188"/>
          <a:stretch/>
        </p:blipFill>
        <p:spPr>
          <a:xfrm>
            <a:off x="5901370" y="2761561"/>
            <a:ext cx="3233203" cy="2561369"/>
          </a:xfrm>
          <a:prstGeom prst="rect">
            <a:avLst/>
          </a:prstGeom>
        </p:spPr>
      </p:pic>
    </p:spTree>
    <p:extLst>
      <p:ext uri="{BB962C8B-B14F-4D97-AF65-F5344CB8AC3E}">
        <p14:creationId xmlns:p14="http://schemas.microsoft.com/office/powerpoint/2010/main" val="908866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pic>
        <p:nvPicPr>
          <p:cNvPr id="4" name="Picture 3" descr="A picture containing text, different&#10;&#10;Description automatically generated">
            <a:extLst>
              <a:ext uri="{FF2B5EF4-FFF2-40B4-BE49-F238E27FC236}">
                <a16:creationId xmlns:a16="http://schemas.microsoft.com/office/drawing/2014/main" id="{8383D5ED-B380-4DAF-A5FA-2C2CA0000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404664"/>
            <a:ext cx="8459141" cy="5347445"/>
          </a:xfrm>
          <a:prstGeom prst="rect">
            <a:avLst/>
          </a:prstGeom>
        </p:spPr>
      </p:pic>
      <p:sp>
        <p:nvSpPr>
          <p:cNvPr id="8" name="Rectangle 7">
            <a:extLst>
              <a:ext uri="{FF2B5EF4-FFF2-40B4-BE49-F238E27FC236}">
                <a16:creationId xmlns:a16="http://schemas.microsoft.com/office/drawing/2014/main" id="{C7CB52AC-1F59-49B6-9702-D44FAFD19433}"/>
              </a:ext>
            </a:extLst>
          </p:cNvPr>
          <p:cNvSpPr/>
          <p:nvPr/>
        </p:nvSpPr>
        <p:spPr bwMode="auto">
          <a:xfrm>
            <a:off x="-23563" y="6093296"/>
            <a:ext cx="1713095" cy="614276"/>
          </a:xfrm>
          <a:prstGeom prst="rect">
            <a:avLst/>
          </a:prstGeom>
          <a:solidFill>
            <a:srgbClr val="F5B677">
              <a:alpha val="5803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a:ln>
                <a:noFill/>
              </a:ln>
              <a:solidFill>
                <a:schemeClr val="tx1"/>
              </a:solidFill>
              <a:effectLst/>
              <a:latin typeface="Arial" charset="0"/>
              <a:ea typeface="新細明體" pitchFamily="18" charset="-120"/>
            </a:endParaRPr>
          </a:p>
        </p:txBody>
      </p:sp>
      <p:sp>
        <p:nvSpPr>
          <p:cNvPr id="11" name="TextBox 10">
            <a:extLst>
              <a:ext uri="{FF2B5EF4-FFF2-40B4-BE49-F238E27FC236}">
                <a16:creationId xmlns:a16="http://schemas.microsoft.com/office/drawing/2014/main" id="{624D1D23-0550-48E3-955E-75FFCE9583BD}"/>
              </a:ext>
            </a:extLst>
          </p:cNvPr>
          <p:cNvSpPr txBox="1"/>
          <p:nvPr/>
        </p:nvSpPr>
        <p:spPr>
          <a:xfrm>
            <a:off x="-23564" y="6146140"/>
            <a:ext cx="1834877" cy="523220"/>
          </a:xfrm>
          <a:prstGeom prst="rect">
            <a:avLst/>
          </a:prstGeom>
          <a:noFill/>
        </p:spPr>
        <p:txBody>
          <a:bodyPr wrap="square" rtlCol="0">
            <a:spAutoFit/>
          </a:bodyPr>
          <a:lstStyle/>
          <a:p>
            <a:r>
              <a:rPr lang="en-US" sz="1400" dirty="0">
                <a:solidFill>
                  <a:srgbClr val="FFC000"/>
                </a:solidFill>
                <a:latin typeface="Baskerville Old Face" panose="02020602080505020303" pitchFamily="18" charset="0"/>
              </a:rPr>
              <a:t>Package Design </a:t>
            </a:r>
          </a:p>
          <a:p>
            <a:r>
              <a:rPr lang="en-US" sz="1400" dirty="0">
                <a:solidFill>
                  <a:srgbClr val="FFC000"/>
                </a:solidFill>
                <a:latin typeface="Baskerville Old Face" panose="02020602080505020303" pitchFamily="18" charset="0"/>
              </a:rPr>
              <a:t>(tea box)</a:t>
            </a:r>
          </a:p>
        </p:txBody>
      </p:sp>
    </p:spTree>
    <p:extLst>
      <p:ext uri="{BB962C8B-B14F-4D97-AF65-F5344CB8AC3E}">
        <p14:creationId xmlns:p14="http://schemas.microsoft.com/office/powerpoint/2010/main" val="1638731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3" y="274269"/>
            <a:ext cx="48245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系統  </a:t>
            </a:r>
            <a:r>
              <a:rPr lang="en-US" altLang="ja-JP" sz="3200" dirty="0">
                <a:solidFill>
                  <a:srgbClr val="6A110A"/>
                </a:solidFill>
                <a:latin typeface="Baskerville Old Face" panose="02020602080505020303" pitchFamily="18" charset="0"/>
                <a:ea typeface="Adobe Fan Heiti Std B" pitchFamily="34" charset="-128"/>
              </a:rPr>
              <a:t>System</a:t>
            </a:r>
            <a:endParaRPr lang="en-US" sz="3200" dirty="0">
              <a:solidFill>
                <a:srgbClr val="EF8419"/>
              </a:solidFill>
            </a:endParaRPr>
          </a:p>
        </p:txBody>
      </p:sp>
      <p:sp>
        <p:nvSpPr>
          <p:cNvPr id="9" name="TextBox 8">
            <a:extLst>
              <a:ext uri="{FF2B5EF4-FFF2-40B4-BE49-F238E27FC236}">
                <a16:creationId xmlns:a16="http://schemas.microsoft.com/office/drawing/2014/main" id="{33667D84-0900-4972-8FD3-A67CF4CCB280}"/>
              </a:ext>
            </a:extLst>
          </p:cNvPr>
          <p:cNvSpPr txBox="1"/>
          <p:nvPr/>
        </p:nvSpPr>
        <p:spPr>
          <a:xfrm>
            <a:off x="835913" y="6312045"/>
            <a:ext cx="5788495" cy="369332"/>
          </a:xfrm>
          <a:prstGeom prst="rect">
            <a:avLst/>
          </a:prstGeom>
          <a:noFill/>
        </p:spPr>
        <p:txBody>
          <a:bodyPr wrap="square" rtlCol="0">
            <a:spAutoFit/>
          </a:bodyPr>
          <a:lstStyle/>
          <a:p>
            <a:r>
              <a:rPr lang="en-US" dirty="0">
                <a:latin typeface="Baskerville Old Face" panose="02020602080505020303" pitchFamily="18" charset="0"/>
              </a:rPr>
              <a:t>pigment only diffuses when cursor enters the paper</a:t>
            </a:r>
          </a:p>
        </p:txBody>
      </p:sp>
      <p:sp>
        <p:nvSpPr>
          <p:cNvPr id="2" name="TextBox 1">
            <a:extLst>
              <a:ext uri="{FF2B5EF4-FFF2-40B4-BE49-F238E27FC236}">
                <a16:creationId xmlns:a16="http://schemas.microsoft.com/office/drawing/2014/main" id="{A44DF60B-3E50-416B-BC47-25B025F96575}"/>
              </a:ext>
            </a:extLst>
          </p:cNvPr>
          <p:cNvSpPr txBox="1"/>
          <p:nvPr/>
        </p:nvSpPr>
        <p:spPr>
          <a:xfrm>
            <a:off x="840663" y="6064021"/>
            <a:ext cx="4493538" cy="338554"/>
          </a:xfrm>
          <a:prstGeom prst="rect">
            <a:avLst/>
          </a:prstGeom>
          <a:noFill/>
        </p:spPr>
        <p:txBody>
          <a:bodyPr wrap="none" rtlCol="0">
            <a:spAutoFit/>
          </a:bodyPr>
          <a:lstStyle/>
          <a:p>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顏料只會於滑鼠進入畫紙範圍內才進行實時滲染</a:t>
            </a:r>
            <a:endParaRPr lang="en-US" sz="1600" dirty="0">
              <a:latin typeface="微軟正黑體" panose="020B0604030504040204" pitchFamily="34" charset="-120"/>
              <a:ea typeface="微軟正黑體" panose="020B0604030504040204" pitchFamily="34" charset="-120"/>
            </a:endParaRPr>
          </a:p>
        </p:txBody>
      </p:sp>
      <p:pic>
        <p:nvPicPr>
          <p:cNvPr id="10" name="Picture 9" descr="Graphical user interface, application&#10;&#10;Description automatically generated">
            <a:extLst>
              <a:ext uri="{FF2B5EF4-FFF2-40B4-BE49-F238E27FC236}">
                <a16:creationId xmlns:a16="http://schemas.microsoft.com/office/drawing/2014/main" id="{D8B03736-A413-46B8-9FFF-0D2BAA4F99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652" y="4149080"/>
            <a:ext cx="6552728" cy="1843841"/>
          </a:xfrm>
          <a:prstGeom prst="rect">
            <a:avLst/>
          </a:prstGeom>
        </p:spPr>
      </p:pic>
      <p:pic>
        <p:nvPicPr>
          <p:cNvPr id="6" name="Picture 5" descr="Timeline&#10;&#10;Description automatically generated">
            <a:extLst>
              <a:ext uri="{FF2B5EF4-FFF2-40B4-BE49-F238E27FC236}">
                <a16:creationId xmlns:a16="http://schemas.microsoft.com/office/drawing/2014/main" id="{62EE40AC-51E6-432B-ADAC-73823FA735A4}"/>
              </a:ext>
            </a:extLst>
          </p:cNvPr>
          <p:cNvPicPr>
            <a:picLocks noChangeAspect="1"/>
          </p:cNvPicPr>
          <p:nvPr/>
        </p:nvPicPr>
        <p:blipFill rotWithShape="1">
          <a:blip r:embed="rId8">
            <a:extLst>
              <a:ext uri="{28A0092B-C50C-407E-A947-70E740481C1C}">
                <a14:useLocalDpi xmlns:a14="http://schemas.microsoft.com/office/drawing/2010/main" val="0"/>
              </a:ext>
            </a:extLst>
          </a:blip>
          <a:srcRect b="12339"/>
          <a:stretch/>
        </p:blipFill>
        <p:spPr>
          <a:xfrm>
            <a:off x="1835696" y="980728"/>
            <a:ext cx="4608512" cy="2416679"/>
          </a:xfrm>
          <a:prstGeom prst="rect">
            <a:avLst/>
          </a:prstGeom>
        </p:spPr>
      </p:pic>
      <p:sp>
        <p:nvSpPr>
          <p:cNvPr id="17" name="TextBox 16">
            <a:extLst>
              <a:ext uri="{FF2B5EF4-FFF2-40B4-BE49-F238E27FC236}">
                <a16:creationId xmlns:a16="http://schemas.microsoft.com/office/drawing/2014/main" id="{3D2E8698-A7AC-4B7A-9380-25974E442AAA}"/>
              </a:ext>
            </a:extLst>
          </p:cNvPr>
          <p:cNvSpPr txBox="1"/>
          <p:nvPr/>
        </p:nvSpPr>
        <p:spPr>
          <a:xfrm>
            <a:off x="900650" y="3284984"/>
            <a:ext cx="1826141" cy="338554"/>
          </a:xfrm>
          <a:prstGeom prst="rect">
            <a:avLst/>
          </a:prstGeom>
          <a:noFill/>
        </p:spPr>
        <p:txBody>
          <a:bodyPr wrap="none" rtlCol="0">
            <a:spAutoFit/>
          </a:bodyPr>
          <a:lstStyle/>
          <a:p>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滲染是實時進行的</a:t>
            </a:r>
            <a:endParaRPr lang="en-US" sz="1600" dirty="0">
              <a:latin typeface="微軟正黑體" panose="020B0604030504040204" pitchFamily="34" charset="-120"/>
              <a:ea typeface="微軟正黑體" panose="020B0604030504040204" pitchFamily="34" charset="-120"/>
            </a:endParaRPr>
          </a:p>
        </p:txBody>
      </p:sp>
      <p:sp>
        <p:nvSpPr>
          <p:cNvPr id="19" name="TextBox 18">
            <a:extLst>
              <a:ext uri="{FF2B5EF4-FFF2-40B4-BE49-F238E27FC236}">
                <a16:creationId xmlns:a16="http://schemas.microsoft.com/office/drawing/2014/main" id="{E02BC201-45EE-4419-85C3-9F7CEC2D1F1A}"/>
              </a:ext>
            </a:extLst>
          </p:cNvPr>
          <p:cNvSpPr txBox="1"/>
          <p:nvPr/>
        </p:nvSpPr>
        <p:spPr>
          <a:xfrm>
            <a:off x="900650" y="3495601"/>
            <a:ext cx="5788495" cy="369332"/>
          </a:xfrm>
          <a:prstGeom prst="rect">
            <a:avLst/>
          </a:prstGeom>
          <a:noFill/>
        </p:spPr>
        <p:txBody>
          <a:bodyPr wrap="square" rtlCol="0">
            <a:spAutoFit/>
          </a:bodyPr>
          <a:lstStyle/>
          <a:p>
            <a:r>
              <a:rPr lang="en-US" dirty="0">
                <a:latin typeface="Baskerville Old Face" panose="02020602080505020303" pitchFamily="18" charset="0"/>
              </a:rPr>
              <a:t>diffusion is done in real time</a:t>
            </a:r>
          </a:p>
        </p:txBody>
      </p:sp>
    </p:spTree>
    <p:extLst>
      <p:ext uri="{BB962C8B-B14F-4D97-AF65-F5344CB8AC3E}">
        <p14:creationId xmlns:p14="http://schemas.microsoft.com/office/powerpoint/2010/main" val="245122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3" y="274269"/>
            <a:ext cx="48245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系統  </a:t>
            </a:r>
            <a:r>
              <a:rPr lang="en-US" altLang="ja-JP" sz="3200" dirty="0">
                <a:solidFill>
                  <a:srgbClr val="6A110A"/>
                </a:solidFill>
                <a:latin typeface="Baskerville Old Face" panose="02020602080505020303" pitchFamily="18" charset="0"/>
                <a:ea typeface="Adobe Fan Heiti Std B" pitchFamily="34" charset="-128"/>
              </a:rPr>
              <a:t>System</a:t>
            </a:r>
            <a:endParaRPr lang="en-US" sz="3200" dirty="0">
              <a:solidFill>
                <a:srgbClr val="EF8419"/>
              </a:solidFill>
            </a:endParaRPr>
          </a:p>
        </p:txBody>
      </p:sp>
      <p:sp>
        <p:nvSpPr>
          <p:cNvPr id="9" name="TextBox 8">
            <a:extLst>
              <a:ext uri="{FF2B5EF4-FFF2-40B4-BE49-F238E27FC236}">
                <a16:creationId xmlns:a16="http://schemas.microsoft.com/office/drawing/2014/main" id="{33667D84-0900-4972-8FD3-A67CF4CCB280}"/>
              </a:ext>
            </a:extLst>
          </p:cNvPr>
          <p:cNvSpPr txBox="1"/>
          <p:nvPr/>
        </p:nvSpPr>
        <p:spPr>
          <a:xfrm>
            <a:off x="832930" y="5718460"/>
            <a:ext cx="6688415" cy="646331"/>
          </a:xfrm>
          <a:prstGeom prst="rect">
            <a:avLst/>
          </a:prstGeom>
          <a:noFill/>
        </p:spPr>
        <p:txBody>
          <a:bodyPr wrap="square" rtlCol="0">
            <a:spAutoFit/>
          </a:bodyPr>
          <a:lstStyle/>
          <a:p>
            <a:r>
              <a:rPr lang="en-US" dirty="0">
                <a:latin typeface="Baskerville Old Face" panose="02020602080505020303" pitchFamily="18" charset="0"/>
              </a:rPr>
              <a:t>Different diffusion approaches are adopted under different situations to enhance performance</a:t>
            </a:r>
          </a:p>
        </p:txBody>
      </p:sp>
      <p:sp>
        <p:nvSpPr>
          <p:cNvPr id="2" name="TextBox 1">
            <a:extLst>
              <a:ext uri="{FF2B5EF4-FFF2-40B4-BE49-F238E27FC236}">
                <a16:creationId xmlns:a16="http://schemas.microsoft.com/office/drawing/2014/main" id="{A44DF60B-3E50-416B-BC47-25B025F96575}"/>
              </a:ext>
            </a:extLst>
          </p:cNvPr>
          <p:cNvSpPr txBox="1"/>
          <p:nvPr/>
        </p:nvSpPr>
        <p:spPr>
          <a:xfrm>
            <a:off x="837680" y="5470436"/>
            <a:ext cx="4288353" cy="338554"/>
          </a:xfrm>
          <a:prstGeom prst="rect">
            <a:avLst/>
          </a:prstGeom>
          <a:noFill/>
        </p:spPr>
        <p:txBody>
          <a:bodyPr wrap="none" rtlCol="0">
            <a:spAutoFit/>
          </a:bodyPr>
          <a:lstStyle/>
          <a:p>
            <a:r>
              <a:rPr lang="zh-TW" altLang="en-US" sz="1600" dirty="0"/>
              <a:t>在不同情況下系統運用不同滲染模式增加效率</a:t>
            </a:r>
            <a:endParaRPr lang="en-US" sz="1600" dirty="0">
              <a:latin typeface="微軟正黑體" panose="020B0604030504040204" pitchFamily="34" charset="-120"/>
              <a:ea typeface="微軟正黑體" panose="020B0604030504040204" pitchFamily="34" charset="-120"/>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8010" y="1111690"/>
            <a:ext cx="4631936" cy="4026863"/>
          </a:xfrm>
          <a:prstGeom prst="rect">
            <a:avLst/>
          </a:prstGeom>
        </p:spPr>
      </p:pic>
    </p:spTree>
    <p:extLst>
      <p:ext uri="{BB962C8B-B14F-4D97-AF65-F5344CB8AC3E}">
        <p14:creationId xmlns:p14="http://schemas.microsoft.com/office/powerpoint/2010/main" val="131545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3" y="274269"/>
            <a:ext cx="48245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系統  </a:t>
            </a:r>
            <a:r>
              <a:rPr lang="en-US" altLang="ja-JP" sz="3200" dirty="0">
                <a:solidFill>
                  <a:srgbClr val="6A110A"/>
                </a:solidFill>
                <a:latin typeface="Baskerville Old Face" panose="02020602080505020303" pitchFamily="18" charset="0"/>
                <a:ea typeface="Adobe Fan Heiti Std B" pitchFamily="34" charset="-128"/>
              </a:rPr>
              <a:t>System</a:t>
            </a:r>
            <a:endParaRPr lang="en-US" sz="3200" dirty="0">
              <a:solidFill>
                <a:srgbClr val="EF8419"/>
              </a:solidFill>
            </a:endParaRPr>
          </a:p>
        </p:txBody>
      </p:sp>
      <p:pic>
        <p:nvPicPr>
          <p:cNvPr id="14" name="Picture 13" descr="Black text on a white background&#10;&#10;Description automatically generated with medium confidence">
            <a:extLst>
              <a:ext uri="{FF2B5EF4-FFF2-40B4-BE49-F238E27FC236}">
                <a16:creationId xmlns:a16="http://schemas.microsoft.com/office/drawing/2014/main" id="{82C32394-DE64-4EF8-B2AC-33BD2CD40E26}"/>
              </a:ext>
            </a:extLst>
          </p:cNvPr>
          <p:cNvPicPr>
            <a:picLocks noChangeAspect="1"/>
          </p:cNvPicPr>
          <p:nvPr/>
        </p:nvPicPr>
        <p:blipFill rotWithShape="1">
          <a:blip r:embed="rId7">
            <a:extLst>
              <a:ext uri="{28A0092B-C50C-407E-A947-70E740481C1C}">
                <a14:useLocalDpi xmlns:a14="http://schemas.microsoft.com/office/drawing/2010/main" val="0"/>
              </a:ext>
            </a:extLst>
          </a:blip>
          <a:srcRect t="16257" b="33418"/>
          <a:stretch/>
        </p:blipFill>
        <p:spPr>
          <a:xfrm>
            <a:off x="2123728" y="2278044"/>
            <a:ext cx="4521200" cy="1080120"/>
          </a:xfrm>
          <a:prstGeom prst="rect">
            <a:avLst/>
          </a:prstGeom>
        </p:spPr>
      </p:pic>
      <p:sp>
        <p:nvSpPr>
          <p:cNvPr id="16" name="TextBox 15">
            <a:extLst>
              <a:ext uri="{FF2B5EF4-FFF2-40B4-BE49-F238E27FC236}">
                <a16:creationId xmlns:a16="http://schemas.microsoft.com/office/drawing/2014/main" id="{D4FC81CF-D45D-4137-8E6A-9378C00A5658}"/>
              </a:ext>
            </a:extLst>
          </p:cNvPr>
          <p:cNvSpPr txBox="1"/>
          <p:nvPr/>
        </p:nvSpPr>
        <p:spPr>
          <a:xfrm>
            <a:off x="1160084" y="3897200"/>
            <a:ext cx="6751823" cy="646331"/>
          </a:xfrm>
          <a:prstGeom prst="rect">
            <a:avLst/>
          </a:prstGeom>
          <a:noFill/>
        </p:spPr>
        <p:txBody>
          <a:bodyPr wrap="square" rtlCol="0">
            <a:spAutoFit/>
          </a:bodyPr>
          <a:lstStyle/>
          <a:p>
            <a:r>
              <a:rPr lang="en-US" dirty="0">
                <a:latin typeface="Baskerville Old Face" panose="02020602080505020303" pitchFamily="18" charset="0"/>
              </a:rPr>
              <a:t>8G RAM for basic operation, and 16G RAM for intensive production like high resolution output of paper in large size.</a:t>
            </a:r>
          </a:p>
        </p:txBody>
      </p:sp>
      <p:sp>
        <p:nvSpPr>
          <p:cNvPr id="18" name="TextBox 17">
            <a:extLst>
              <a:ext uri="{FF2B5EF4-FFF2-40B4-BE49-F238E27FC236}">
                <a16:creationId xmlns:a16="http://schemas.microsoft.com/office/drawing/2014/main" id="{0C9AD4F8-7A75-4129-8702-670CA076E659}"/>
              </a:ext>
            </a:extLst>
          </p:cNvPr>
          <p:cNvSpPr txBox="1"/>
          <p:nvPr/>
        </p:nvSpPr>
        <p:spPr>
          <a:xfrm>
            <a:off x="1160084" y="3574119"/>
            <a:ext cx="7276351" cy="338554"/>
          </a:xfrm>
          <a:prstGeom prst="rect">
            <a:avLst/>
          </a:prstGeom>
          <a:noFill/>
        </p:spPr>
        <p:txBody>
          <a:bodyPr wrap="none" rtlCol="0">
            <a:spAutoFit/>
          </a:bodyPr>
          <a:lstStyle/>
          <a:p>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基本運作需</a:t>
            </a:r>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8G RAM</a:t>
            </a: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，高強度運作需</a:t>
            </a:r>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16GB RAM(</a:t>
            </a: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例如高解析度輸出大面積畫紙</a:t>
            </a:r>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a:t>
            </a:r>
            <a:endParaRPr 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85544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3" y="274269"/>
            <a:ext cx="48245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運筆  </a:t>
            </a:r>
            <a:r>
              <a:rPr lang="en-US" altLang="ja-JP" sz="3200" dirty="0">
                <a:solidFill>
                  <a:srgbClr val="6A110A"/>
                </a:solidFill>
                <a:latin typeface="Baskerville Old Face" panose="02020602080505020303" pitchFamily="18" charset="0"/>
                <a:ea typeface="Adobe Fan Heiti Std B" pitchFamily="34" charset="-128"/>
              </a:rPr>
              <a:t>Brush Usage</a:t>
            </a:r>
            <a:endParaRPr lang="en-US" sz="3200" dirty="0">
              <a:solidFill>
                <a:srgbClr val="EF8419"/>
              </a:solidFill>
            </a:endParaRPr>
          </a:p>
        </p:txBody>
      </p:sp>
      <p:sp>
        <p:nvSpPr>
          <p:cNvPr id="9" name="TextBox 8">
            <a:extLst>
              <a:ext uri="{FF2B5EF4-FFF2-40B4-BE49-F238E27FC236}">
                <a16:creationId xmlns:a16="http://schemas.microsoft.com/office/drawing/2014/main" id="{33667D84-0900-4972-8FD3-A67CF4CCB280}"/>
              </a:ext>
            </a:extLst>
          </p:cNvPr>
          <p:cNvSpPr txBox="1"/>
          <p:nvPr/>
        </p:nvSpPr>
        <p:spPr>
          <a:xfrm>
            <a:off x="2324299" y="2542204"/>
            <a:ext cx="4297266" cy="1631216"/>
          </a:xfrm>
          <a:prstGeom prst="rect">
            <a:avLst/>
          </a:prstGeom>
          <a:noFill/>
        </p:spPr>
        <p:txBody>
          <a:bodyPr wrap="square" rtlCol="0">
            <a:spAutoFit/>
          </a:bodyPr>
          <a:lstStyle/>
          <a:p>
            <a:r>
              <a:rPr lang="en-US" sz="2000" dirty="0">
                <a:latin typeface="Baskerville Old Face" panose="02020602080505020303" pitchFamily="18" charset="0"/>
              </a:rPr>
              <a:t>With the purpose of promoting Digital Ink Art and making it universal, Pure ink allows full control of the brush by mouse and keyboard. It however also supports pressure stylus (</a:t>
            </a:r>
            <a:r>
              <a:rPr lang="en-US" sz="2000">
                <a:latin typeface="Baskerville Old Face" panose="02020602080505020303" pitchFamily="18" charset="0"/>
              </a:rPr>
              <a:t>wacom</a:t>
            </a:r>
            <a:r>
              <a:rPr lang="en-US" sz="2000" dirty="0">
                <a:latin typeface="Baskerville Old Face" panose="02020602080505020303" pitchFamily="18" charset="0"/>
              </a:rPr>
              <a:t>)</a:t>
            </a:r>
          </a:p>
        </p:txBody>
      </p:sp>
      <p:sp>
        <p:nvSpPr>
          <p:cNvPr id="2" name="TextBox 1">
            <a:extLst>
              <a:ext uri="{FF2B5EF4-FFF2-40B4-BE49-F238E27FC236}">
                <a16:creationId xmlns:a16="http://schemas.microsoft.com/office/drawing/2014/main" id="{A44DF60B-3E50-416B-BC47-25B025F96575}"/>
              </a:ext>
            </a:extLst>
          </p:cNvPr>
          <p:cNvSpPr txBox="1"/>
          <p:nvPr/>
        </p:nvSpPr>
        <p:spPr>
          <a:xfrm>
            <a:off x="2324299" y="1512165"/>
            <a:ext cx="4570482" cy="923330"/>
          </a:xfrm>
          <a:prstGeom prst="rect">
            <a:avLst/>
          </a:prstGeom>
          <a:noFill/>
        </p:spPr>
        <p:txBody>
          <a:bodyPr wrap="none" rtlCol="0">
            <a:spAutoFit/>
          </a:bodyPr>
          <a:lstStyle/>
          <a:p>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Pure ink </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以推動數碼水墨藝術普及化為</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p>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目標，只需滑鼠及鍵盤已可完全操控毛筆，</a:t>
            </a:r>
            <a:endPar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p>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但同時亦支援使用</a:t>
            </a:r>
            <a:r>
              <a:rPr lang="en-US" altLang="zh-TW" sz="1800" b="0" i="0" u="none" strike="noStrike" dirty="0" err="1">
                <a:solidFill>
                  <a:srgbClr val="000000"/>
                </a:solidFill>
                <a:effectLst/>
                <a:latin typeface="微軟正黑體" panose="020B0604030504040204" pitchFamily="34" charset="-120"/>
                <a:ea typeface="微軟正黑體" panose="020B0604030504040204" pitchFamily="34" charset="-120"/>
              </a:rPr>
              <a:t>wacom</a:t>
            </a:r>
            <a:r>
              <a:rPr lang="zh-TW" altLang="en-US" sz="1800" b="0" i="0" u="none" strike="noStrike" dirty="0">
                <a:solidFill>
                  <a:srgbClr val="000000"/>
                </a:solidFill>
                <a:effectLst/>
                <a:latin typeface="微軟正黑體" panose="020B0604030504040204" pitchFamily="34" charset="-120"/>
                <a:ea typeface="微軟正黑體" panose="020B0604030504040204" pitchFamily="34" charset="-120"/>
              </a:rPr>
              <a:t>壓力畫板</a:t>
            </a:r>
            <a:endParaRPr lang="en-US" dirty="0">
              <a:latin typeface="微軟正黑體" panose="020B0604030504040204" pitchFamily="34" charset="-120"/>
              <a:ea typeface="微軟正黑體" panose="020B0604030504040204" pitchFamily="34" charset="-120"/>
            </a:endParaRPr>
          </a:p>
        </p:txBody>
      </p:sp>
      <p:pic>
        <p:nvPicPr>
          <p:cNvPr id="6" name="Picture 5" descr="Diagram&#10;&#10;Description automatically generated with medium confidence">
            <a:extLst>
              <a:ext uri="{FF2B5EF4-FFF2-40B4-BE49-F238E27FC236}">
                <a16:creationId xmlns:a16="http://schemas.microsoft.com/office/drawing/2014/main" id="{4AAE47EF-8A47-4C91-A7C7-D325CBCE0D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3615" y="4470384"/>
            <a:ext cx="5816769" cy="1437477"/>
          </a:xfrm>
          <a:prstGeom prst="rect">
            <a:avLst/>
          </a:prstGeom>
        </p:spPr>
      </p:pic>
    </p:spTree>
    <p:extLst>
      <p:ext uri="{BB962C8B-B14F-4D97-AF65-F5344CB8AC3E}">
        <p14:creationId xmlns:p14="http://schemas.microsoft.com/office/powerpoint/2010/main" val="1225125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2"/>
            <a:ext cx="788670" cy="6858000"/>
          </a:xfrm>
          <a:prstGeom prst="rect">
            <a:avLst/>
          </a:prstGeom>
        </p:spPr>
      </p:pic>
      <p:pic>
        <p:nvPicPr>
          <p:cNvPr id="13" name="Picture 12" descr="Logo&#10;&#10;Description automatically generated">
            <a:extLst>
              <a:ext uri="{FF2B5EF4-FFF2-40B4-BE49-F238E27FC236}">
                <a16:creationId xmlns:a16="http://schemas.microsoft.com/office/drawing/2014/main" id="{68E8DC9D-AD3A-49D9-96E4-ABCB15AD6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195" y="5877272"/>
            <a:ext cx="807293" cy="80887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25D34C2-6E5E-4744-BBF5-35ECC378C89A}"/>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r="27847"/>
          <a:stretch/>
        </p:blipFill>
        <p:spPr>
          <a:xfrm>
            <a:off x="7192182" y="17969"/>
            <a:ext cx="1951818" cy="3987800"/>
          </a:xfrm>
          <a:prstGeom prst="rect">
            <a:avLst/>
          </a:prstGeom>
        </p:spPr>
      </p:pic>
      <p:pic>
        <p:nvPicPr>
          <p:cNvPr id="4" name="Picture 3">
            <a:extLst>
              <a:ext uri="{FF2B5EF4-FFF2-40B4-BE49-F238E27FC236}">
                <a16:creationId xmlns:a16="http://schemas.microsoft.com/office/drawing/2014/main" id="{93D7EB0E-AD44-4E4A-A179-1CA9BA820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69" y="738884"/>
            <a:ext cx="4824536" cy="299860"/>
          </a:xfrm>
          <a:prstGeom prst="rect">
            <a:avLst/>
          </a:prstGeom>
        </p:spPr>
      </p:pic>
      <p:sp>
        <p:nvSpPr>
          <p:cNvPr id="12" name="Text Box 4">
            <a:extLst>
              <a:ext uri="{FF2B5EF4-FFF2-40B4-BE49-F238E27FC236}">
                <a16:creationId xmlns:a16="http://schemas.microsoft.com/office/drawing/2014/main" id="{B3D3EB13-CB43-4924-97F4-66988C30E148}"/>
              </a:ext>
            </a:extLst>
          </p:cNvPr>
          <p:cNvSpPr txBox="1">
            <a:spLocks noChangeArrowheads="1"/>
          </p:cNvSpPr>
          <p:nvPr/>
        </p:nvSpPr>
        <p:spPr bwMode="auto">
          <a:xfrm>
            <a:off x="848992" y="274269"/>
            <a:ext cx="789947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a:solidFill>
                  <a:schemeClr val="bg2"/>
                </a:solidFill>
                <a:latin typeface="Verdana" pitchFamily="34" charset="0"/>
                <a:ea typeface="新細明體" charset="-120"/>
              </a:defRPr>
            </a:lvl1pPr>
            <a:lvl2pPr marL="742950" indent="-285750" eaLnBrk="0" hangingPunct="0">
              <a:spcBef>
                <a:spcPct val="20000"/>
              </a:spcBef>
              <a:buChar char="–"/>
              <a:defRPr kumimoji="1" sz="1600">
                <a:solidFill>
                  <a:schemeClr val="bg2"/>
                </a:solidFill>
                <a:latin typeface="Arial" charset="0"/>
                <a:ea typeface="新細明體" charset="-120"/>
              </a:defRPr>
            </a:lvl2pPr>
            <a:lvl3pPr marL="1143000" indent="-228600" eaLnBrk="0" hangingPunct="0">
              <a:spcBef>
                <a:spcPct val="20000"/>
              </a:spcBef>
              <a:buChar char="•"/>
              <a:defRPr kumimoji="1" sz="1400">
                <a:solidFill>
                  <a:schemeClr val="bg2"/>
                </a:solidFill>
                <a:latin typeface="Arial" charset="0"/>
                <a:ea typeface="新細明體" charset="-120"/>
              </a:defRPr>
            </a:lvl3pPr>
            <a:lvl4pPr marL="1600200" indent="-228600" eaLnBrk="0" hangingPunct="0">
              <a:spcBef>
                <a:spcPct val="20000"/>
              </a:spcBef>
              <a:buChar char="–"/>
              <a:defRPr kumimoji="1" sz="1400">
                <a:solidFill>
                  <a:schemeClr val="bg2"/>
                </a:solidFill>
                <a:latin typeface="Arial" charset="0"/>
                <a:ea typeface="新細明體" charset="-120"/>
              </a:defRPr>
            </a:lvl4pPr>
            <a:lvl5pPr marL="2057400" indent="-228600" eaLnBrk="0" hangingPunct="0">
              <a:spcBef>
                <a:spcPct val="20000"/>
              </a:spcBef>
              <a:buChar char="»"/>
              <a:defRPr kumimoji="1" sz="1400">
                <a:solidFill>
                  <a:schemeClr val="bg2"/>
                </a:solidFill>
                <a:latin typeface="Arial" charset="0"/>
                <a:ea typeface="新細明體" charset="-120"/>
              </a:defRPr>
            </a:lvl5pPr>
            <a:lvl6pPr marL="2514600" indent="-228600" eaLnBrk="0" fontAlgn="base" hangingPunct="0">
              <a:spcBef>
                <a:spcPct val="20000"/>
              </a:spcBef>
              <a:spcAft>
                <a:spcPct val="0"/>
              </a:spcAft>
              <a:buChar char="»"/>
              <a:defRPr kumimoji="1" sz="1400">
                <a:solidFill>
                  <a:schemeClr val="bg2"/>
                </a:solidFill>
                <a:latin typeface="Arial" charset="0"/>
                <a:ea typeface="新細明體" charset="-120"/>
              </a:defRPr>
            </a:lvl6pPr>
            <a:lvl7pPr marL="2971800" indent="-228600" eaLnBrk="0" fontAlgn="base" hangingPunct="0">
              <a:spcBef>
                <a:spcPct val="20000"/>
              </a:spcBef>
              <a:spcAft>
                <a:spcPct val="0"/>
              </a:spcAft>
              <a:buChar char="»"/>
              <a:defRPr kumimoji="1" sz="1400">
                <a:solidFill>
                  <a:schemeClr val="bg2"/>
                </a:solidFill>
                <a:latin typeface="Arial" charset="0"/>
                <a:ea typeface="新細明體" charset="-120"/>
              </a:defRPr>
            </a:lvl7pPr>
            <a:lvl8pPr marL="3429000" indent="-228600" eaLnBrk="0" fontAlgn="base" hangingPunct="0">
              <a:spcBef>
                <a:spcPct val="20000"/>
              </a:spcBef>
              <a:spcAft>
                <a:spcPct val="0"/>
              </a:spcAft>
              <a:buChar char="»"/>
              <a:defRPr kumimoji="1" sz="1400">
                <a:solidFill>
                  <a:schemeClr val="bg2"/>
                </a:solidFill>
                <a:latin typeface="Arial" charset="0"/>
                <a:ea typeface="新細明體" charset="-120"/>
              </a:defRPr>
            </a:lvl8pPr>
            <a:lvl9pPr marL="3886200" indent="-228600" eaLnBrk="0" fontAlgn="base" hangingPunct="0">
              <a:spcBef>
                <a:spcPct val="20000"/>
              </a:spcBef>
              <a:spcAft>
                <a:spcPct val="0"/>
              </a:spcAft>
              <a:buChar char="»"/>
              <a:defRPr kumimoji="1" sz="1400">
                <a:solidFill>
                  <a:schemeClr val="bg2"/>
                </a:solidFill>
                <a:latin typeface="Arial" charset="0"/>
                <a:ea typeface="新細明體" charset="-120"/>
              </a:defRPr>
            </a:lvl9pPr>
          </a:lstStyle>
          <a:p>
            <a:pPr>
              <a:buNone/>
            </a:pPr>
            <a:r>
              <a:rPr lang="zh-TW" altLang="en-US" sz="3200" dirty="0">
                <a:solidFill>
                  <a:srgbClr val="C00000"/>
                </a:solidFill>
                <a:latin typeface="Microsoft JhengHei" panose="020B0604030504040204" pitchFamily="34" charset="-120"/>
                <a:ea typeface="Microsoft JhengHei" panose="020B0604030504040204" pitchFamily="34" charset="-120"/>
              </a:rPr>
              <a:t>運筆 </a:t>
            </a:r>
            <a:r>
              <a:rPr lang="en-US" altLang="zh-TW" sz="1600" dirty="0">
                <a:solidFill>
                  <a:srgbClr val="C00000"/>
                </a:solidFill>
                <a:latin typeface="微軟正黑體" panose="020B0604030504040204" pitchFamily="34" charset="-120"/>
                <a:ea typeface="微軟正黑體" panose="020B0604030504040204" pitchFamily="34" charset="-120"/>
              </a:rPr>
              <a:t>(</a:t>
            </a:r>
            <a:r>
              <a:rPr lang="zh-TW" altLang="en-US" sz="1600" dirty="0">
                <a:solidFill>
                  <a:srgbClr val="C00000"/>
                </a:solidFill>
                <a:latin typeface="微軟正黑體" panose="020B0604030504040204" pitchFamily="34" charset="-120"/>
                <a:ea typeface="微軟正黑體" panose="020B0604030504040204" pitchFamily="34" charset="-120"/>
              </a:rPr>
              <a:t>中鋒、側鋒、</a:t>
            </a:r>
            <a:r>
              <a:rPr lang="zh-TW" altLang="en-US" sz="1600" dirty="0">
                <a:solidFill>
                  <a:srgbClr val="C00000"/>
                </a:solidFill>
                <a:latin typeface="Arial" panose="020B0604020202020204" pitchFamily="34" charset="0"/>
              </a:rPr>
              <a:t>大側鋒</a:t>
            </a:r>
            <a:r>
              <a:rPr lang="zh-TW" altLang="en-US" sz="1600" dirty="0">
                <a:solidFill>
                  <a:srgbClr val="C00000"/>
                </a:solidFill>
                <a:latin typeface="微軟正黑體" panose="020B0604030504040204" pitchFamily="34" charset="-120"/>
                <a:ea typeface="微軟正黑體" panose="020B0604030504040204" pitchFamily="34" charset="-120"/>
              </a:rPr>
              <a:t> </a:t>
            </a:r>
            <a:r>
              <a:rPr lang="en-US" altLang="zh-TW" sz="1600" dirty="0">
                <a:solidFill>
                  <a:srgbClr val="C00000"/>
                </a:solidFill>
                <a:latin typeface="微軟正黑體" panose="020B0604030504040204" pitchFamily="34" charset="-120"/>
                <a:ea typeface="微軟正黑體" panose="020B0604030504040204" pitchFamily="34" charset="-120"/>
              </a:rPr>
              <a:t>)</a:t>
            </a:r>
            <a:r>
              <a:rPr lang="zh-TW" altLang="en-US" sz="1600" dirty="0">
                <a:solidFill>
                  <a:srgbClr val="C00000"/>
                </a:solidFill>
                <a:latin typeface="Microsoft JhengHei" panose="020B0604030504040204" pitchFamily="34" charset="-120"/>
                <a:ea typeface="Microsoft JhengHei" panose="020B0604030504040204" pitchFamily="34" charset="-120"/>
              </a:rPr>
              <a:t> </a:t>
            </a:r>
            <a:r>
              <a:rPr lang="en-US" altLang="ja-JP" sz="3200" dirty="0">
                <a:solidFill>
                  <a:srgbClr val="6A110A"/>
                </a:solidFill>
                <a:latin typeface="Baskerville Old Face" panose="02020602080505020303" pitchFamily="18" charset="0"/>
                <a:ea typeface="Adobe Fan Heiti Std B" pitchFamily="34" charset="-128"/>
              </a:rPr>
              <a:t>Brush Usage </a:t>
            </a:r>
            <a:r>
              <a:rPr lang="en-US" altLang="ja-JP" sz="1600" dirty="0">
                <a:solidFill>
                  <a:srgbClr val="6A110A"/>
                </a:solidFill>
                <a:latin typeface="Baskerville Old Face" panose="02020602080505020303" pitchFamily="18" charset="0"/>
                <a:ea typeface="Adobe Fan Heiti Std B" pitchFamily="34" charset="-128"/>
              </a:rPr>
              <a:t>(vertical, side, inclined brush)</a:t>
            </a:r>
            <a:endParaRPr lang="en-US" sz="1600" dirty="0">
              <a:solidFill>
                <a:srgbClr val="EF8419"/>
              </a:solidFill>
            </a:endParaRPr>
          </a:p>
        </p:txBody>
      </p:sp>
      <p:sp>
        <p:nvSpPr>
          <p:cNvPr id="9" name="TextBox 8">
            <a:extLst>
              <a:ext uri="{FF2B5EF4-FFF2-40B4-BE49-F238E27FC236}">
                <a16:creationId xmlns:a16="http://schemas.microsoft.com/office/drawing/2014/main" id="{33667D84-0900-4972-8FD3-A67CF4CCB280}"/>
              </a:ext>
            </a:extLst>
          </p:cNvPr>
          <p:cNvSpPr txBox="1"/>
          <p:nvPr/>
        </p:nvSpPr>
        <p:spPr>
          <a:xfrm>
            <a:off x="3595658" y="4969331"/>
            <a:ext cx="4731119" cy="1569660"/>
          </a:xfrm>
          <a:prstGeom prst="rect">
            <a:avLst/>
          </a:prstGeom>
          <a:noFill/>
        </p:spPr>
        <p:txBody>
          <a:bodyPr wrap="square" rtlCol="0">
            <a:spAutoFit/>
          </a:bodyPr>
          <a:lstStyle/>
          <a:p>
            <a:pPr marL="342900" indent="-342900">
              <a:buFont typeface="Wingdings" panose="05000000000000000000" pitchFamily="2" charset="2"/>
              <a:buChar char="§"/>
            </a:pPr>
            <a:r>
              <a:rPr lang="en-US" sz="1600" dirty="0">
                <a:latin typeface="Baskerville Old Face" panose="02020602080505020303" pitchFamily="18" charset="0"/>
              </a:rPr>
              <a:t>There are three ways to operate the brush</a:t>
            </a:r>
          </a:p>
          <a:p>
            <a:pPr marL="342900" indent="-342900">
              <a:buFont typeface="Wingdings" panose="05000000000000000000" pitchFamily="2" charset="2"/>
              <a:buChar char="§"/>
            </a:pPr>
            <a:r>
              <a:rPr lang="en-US" sz="1600" dirty="0">
                <a:latin typeface="Baskerville Old Face" panose="02020602080505020303" pitchFamily="18" charset="0"/>
              </a:rPr>
              <a:t>Press left and right button of the mouse to swap between  vertical  and side brush</a:t>
            </a:r>
          </a:p>
          <a:p>
            <a:pPr marL="342900" indent="-342900">
              <a:buFont typeface="Wingdings" panose="05000000000000000000" pitchFamily="2" charset="2"/>
              <a:buChar char="§"/>
            </a:pPr>
            <a:r>
              <a:rPr lang="en-US" sz="1600" dirty="0">
                <a:latin typeface="Baskerville Old Face" panose="02020602080505020303" pitchFamily="18" charset="0"/>
              </a:rPr>
              <a:t>Press ‘x’ to swap between  vertical and inclined brush</a:t>
            </a:r>
          </a:p>
          <a:p>
            <a:pPr marL="342900" indent="-342900">
              <a:buFont typeface="Wingdings" panose="05000000000000000000" pitchFamily="2" charset="2"/>
              <a:buChar char="§"/>
            </a:pPr>
            <a:r>
              <a:rPr lang="en-US" sz="1600" dirty="0">
                <a:latin typeface="Baskerville Old Face" panose="02020602080505020303" pitchFamily="18" charset="0"/>
              </a:rPr>
              <a:t>Press left and right arrow keys to adjust brush size</a:t>
            </a:r>
          </a:p>
        </p:txBody>
      </p:sp>
      <p:pic>
        <p:nvPicPr>
          <p:cNvPr id="8" name="Picture 7" descr="A picture containing diagram&#10;&#10;Description automatically generated">
            <a:extLst>
              <a:ext uri="{FF2B5EF4-FFF2-40B4-BE49-F238E27FC236}">
                <a16:creationId xmlns:a16="http://schemas.microsoft.com/office/drawing/2014/main" id="{79C0BD99-8E46-4C0B-AA06-F315CD7494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9632" y="1329971"/>
            <a:ext cx="5670641" cy="3409176"/>
          </a:xfrm>
          <a:prstGeom prst="rect">
            <a:avLst/>
          </a:prstGeom>
        </p:spPr>
      </p:pic>
      <p:sp>
        <p:nvSpPr>
          <p:cNvPr id="2" name="TextBox 1">
            <a:extLst>
              <a:ext uri="{FF2B5EF4-FFF2-40B4-BE49-F238E27FC236}">
                <a16:creationId xmlns:a16="http://schemas.microsoft.com/office/drawing/2014/main" id="{513E356E-6B64-4959-BA32-11FFEC1BD4B9}"/>
              </a:ext>
            </a:extLst>
          </p:cNvPr>
          <p:cNvSpPr txBox="1"/>
          <p:nvPr/>
        </p:nvSpPr>
        <p:spPr>
          <a:xfrm>
            <a:off x="467544" y="5027692"/>
            <a:ext cx="3247673" cy="1569660"/>
          </a:xfrm>
          <a:prstGeom prst="rect">
            <a:avLst/>
          </a:prstGeom>
          <a:noFill/>
        </p:spPr>
        <p:txBody>
          <a:bodyPr wrap="square" rtlCol="0">
            <a:spAutoFit/>
          </a:bodyPr>
          <a:lstStyle/>
          <a:p>
            <a:pPr marL="285750" indent="-285750" rtl="0">
              <a:spcBef>
                <a:spcPts val="0"/>
              </a:spcBef>
              <a:spcAft>
                <a:spcPts val="0"/>
              </a:spcAft>
              <a:buFont typeface="Arial" panose="020B0604020202020204" pitchFamily="34" charset="0"/>
              <a:buChar char="•"/>
            </a:pP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有三種運筆方法</a:t>
            </a:r>
            <a:endParaRPr lang="zh-TW" altLang="en-US" sz="1600" b="0" dirty="0">
              <a:effectLst/>
              <a:latin typeface="微軟正黑體" panose="020B0604030504040204" pitchFamily="34" charset="-120"/>
              <a:ea typeface="微軟正黑體" panose="020B0604030504040204" pitchFamily="34" charset="-120"/>
            </a:endParaRPr>
          </a:p>
          <a:p>
            <a:pPr marL="285750" indent="-285750" rtl="0">
              <a:spcBef>
                <a:spcPts val="0"/>
              </a:spcBef>
              <a:spcAft>
                <a:spcPts val="0"/>
              </a:spcAft>
              <a:buFont typeface="Arial" panose="020B0604020202020204" pitchFamily="34" charset="0"/>
              <a:buChar char="•"/>
            </a:pP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按滑鼠左右鍵交替轉換正鋒與側鋒 </a:t>
            </a:r>
            <a:endParaRPr lang="zh-TW" altLang="en-US" sz="1600" b="0" dirty="0">
              <a:effectLst/>
              <a:latin typeface="微軟正黑體" panose="020B0604030504040204" pitchFamily="34" charset="-120"/>
              <a:ea typeface="微軟正黑體" panose="020B0604030504040204" pitchFamily="34" charset="-120"/>
            </a:endParaRPr>
          </a:p>
          <a:p>
            <a:pPr marL="285750" indent="-285750" rtl="0">
              <a:spcBef>
                <a:spcPts val="0"/>
              </a:spcBef>
              <a:spcAft>
                <a:spcPts val="0"/>
              </a:spcAft>
              <a:buFont typeface="Arial" panose="020B0604020202020204" pitchFamily="34" charset="0"/>
              <a:buChar char="•"/>
            </a:pP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按 </a:t>
            </a:r>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x </a:t>
            </a: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鍵交替轉換正鋒與大側鋒 </a:t>
            </a:r>
            <a:endParaRPr lang="zh-TW" altLang="en-US" sz="1600" b="0" dirty="0">
              <a:effectLst/>
              <a:latin typeface="微軟正黑體" panose="020B0604030504040204" pitchFamily="34" charset="-120"/>
              <a:ea typeface="微軟正黑體" panose="020B0604030504040204" pitchFamily="34" charset="-120"/>
            </a:endParaRPr>
          </a:p>
          <a:p>
            <a:pPr marL="285750" indent="-285750" rtl="0">
              <a:spcBef>
                <a:spcPts val="0"/>
              </a:spcBef>
              <a:spcAft>
                <a:spcPts val="0"/>
              </a:spcAft>
              <a:buFont typeface="Arial" panose="020B0604020202020204" pitchFamily="34" charset="0"/>
              <a:buChar char="•"/>
            </a:pPr>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按左右箭咀鍵調教畫筆大小</a:t>
            </a:r>
            <a:br>
              <a:rPr lang="zh-TW" altLang="en-US" sz="1600" dirty="0">
                <a:latin typeface="微軟正黑體" panose="020B0604030504040204" pitchFamily="34" charset="-120"/>
                <a:ea typeface="微軟正黑體" panose="020B0604030504040204" pitchFamily="34" charset="-120"/>
              </a:rPr>
            </a:br>
            <a:endParaRPr lang="en-US"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46387028"/>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Verdan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13739</TotalTime>
  <Words>1893</Words>
  <Application>Microsoft Office PowerPoint</Application>
  <PresentationFormat>On-screen Show (4:3)</PresentationFormat>
  <Paragraphs>222</Paragraphs>
  <Slides>47</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Baskerville</vt:lpstr>
      <vt:lpstr>Microsoft JhengHei</vt:lpstr>
      <vt:lpstr>Microsoft JhengHei</vt:lpstr>
      <vt:lpstr>Arial</vt:lpstr>
      <vt:lpstr>Baskerville Old Face</vt:lpstr>
      <vt:lpstr>Bookman Old Style</vt:lpstr>
      <vt:lpstr>Verdana</vt:lpstr>
      <vt:lpstr>Wingdings</vt:lpstr>
      <vt:lpstr>預設簡報設計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 Point</dc:title>
  <dc:creator>visitor</dc:creator>
  <cp:lastModifiedBy>Martin CY Wong [SSHD]</cp:lastModifiedBy>
  <cp:revision>217</cp:revision>
  <dcterms:created xsi:type="dcterms:W3CDTF">2007-01-31T06:36:35Z</dcterms:created>
  <dcterms:modified xsi:type="dcterms:W3CDTF">2023-09-27T06:22:00Z</dcterms:modified>
</cp:coreProperties>
</file>